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9" r:id="rId3"/>
    <p:sldId id="292" r:id="rId4"/>
    <p:sldId id="278" r:id="rId5"/>
    <p:sldId id="290" r:id="rId6"/>
    <p:sldId id="271" r:id="rId7"/>
    <p:sldId id="288" r:id="rId8"/>
    <p:sldId id="287" r:id="rId9"/>
    <p:sldId id="283" r:id="rId10"/>
    <p:sldId id="289" r:id="rId11"/>
    <p:sldId id="284" r:id="rId12"/>
    <p:sldId id="279" r:id="rId13"/>
    <p:sldId id="281" r:id="rId14"/>
    <p:sldId id="280" r:id="rId15"/>
    <p:sldId id="276" r:id="rId16"/>
    <p:sldId id="275" r:id="rId17"/>
    <p:sldId id="273" r:id="rId18"/>
    <p:sldId id="270" r:id="rId19"/>
    <p:sldId id="268" r:id="rId20"/>
    <p:sldId id="259"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8" d="100"/>
          <a:sy n="108" d="100"/>
        </p:scale>
        <p:origin x="-656"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2A41D7-F52A-4E87-B7D1-75B174C051BA}"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1018642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A41D7-F52A-4E87-B7D1-75B174C051BA}"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1856287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A41D7-F52A-4E87-B7D1-75B174C051BA}"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958985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2A41D7-F52A-4E87-B7D1-75B174C051BA}"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353649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2A41D7-F52A-4E87-B7D1-75B174C051BA}" type="datetimeFigureOut">
              <a:rPr lang="en-US" smtClean="0"/>
              <a:t>3/13/18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2636239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2A41D7-F52A-4E87-B7D1-75B174C051BA}" type="datetimeFigureOut">
              <a:rPr lang="en-US" smtClean="0"/>
              <a:t>3/13/18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3188883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2A41D7-F52A-4E87-B7D1-75B174C051BA}" type="datetimeFigureOut">
              <a:rPr lang="en-US" smtClean="0"/>
              <a:t>3/13/18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331794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2A41D7-F52A-4E87-B7D1-75B174C051BA}" type="datetimeFigureOut">
              <a:rPr lang="en-US" smtClean="0"/>
              <a:t>3/13/18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397628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A41D7-F52A-4E87-B7D1-75B174C051BA}" type="datetimeFigureOut">
              <a:rPr lang="en-US" smtClean="0"/>
              <a:t>3/13/18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1397047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A41D7-F52A-4E87-B7D1-75B174C051BA}" type="datetimeFigureOut">
              <a:rPr lang="en-US" smtClean="0"/>
              <a:t>3/13/18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242747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2A41D7-F52A-4E87-B7D1-75B174C051BA}" type="datetimeFigureOut">
              <a:rPr lang="en-US" smtClean="0"/>
              <a:t>3/13/18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1548C-5C4E-48E7-BA57-1C6B05A5564E}" type="slidenum">
              <a:rPr lang="en-US" smtClean="0"/>
              <a:t>‹#›</a:t>
            </a:fld>
            <a:endParaRPr lang="en-US"/>
          </a:p>
        </p:txBody>
      </p:sp>
    </p:spTree>
    <p:extLst>
      <p:ext uri="{BB962C8B-B14F-4D97-AF65-F5344CB8AC3E}">
        <p14:creationId xmlns:p14="http://schemas.microsoft.com/office/powerpoint/2010/main" val="33916874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A41D7-F52A-4E87-B7D1-75B174C051BA}" type="datetimeFigureOut">
              <a:rPr lang="en-US" smtClean="0"/>
              <a:t>3/13/18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1548C-5C4E-48E7-BA57-1C6B05A5564E}" type="slidenum">
              <a:rPr lang="en-US" smtClean="0"/>
              <a:t>‹#›</a:t>
            </a:fld>
            <a:endParaRPr lang="en-US"/>
          </a:p>
        </p:txBody>
      </p:sp>
    </p:spTree>
    <p:extLst>
      <p:ext uri="{BB962C8B-B14F-4D97-AF65-F5344CB8AC3E}">
        <p14:creationId xmlns:p14="http://schemas.microsoft.com/office/powerpoint/2010/main" val="1024805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86" y="0"/>
            <a:ext cx="12192000" cy="6858000"/>
          </a:xfrm>
        </p:spPr>
      </p:pic>
      <p:sp>
        <p:nvSpPr>
          <p:cNvPr id="2" name="Title 1"/>
          <p:cNvSpPr>
            <a:spLocks noGrp="1"/>
          </p:cNvSpPr>
          <p:nvPr>
            <p:ph type="title"/>
          </p:nvPr>
        </p:nvSpPr>
        <p:spPr/>
        <p:txBody>
          <a:bodyPr/>
          <a:lstStyle/>
          <a:p>
            <a:pPr algn="ctr"/>
            <a:r>
              <a:rPr lang="en-US" b="1" dirty="0" err="1" smtClean="0">
                <a:latin typeface="Times New Roman" panose="02020603050405020304" pitchFamily="18" charset="0"/>
                <a:cs typeface="Times New Roman" panose="02020603050405020304" pitchFamily="18" charset="0"/>
              </a:rPr>
              <a:t>Hle</a:t>
            </a:r>
            <a:r>
              <a:rPr lang="en-US" b="1" dirty="0" smtClean="0">
                <a:latin typeface="Times New Roman" panose="02020603050405020304" pitchFamily="18" charset="0"/>
                <a:cs typeface="Times New Roman" panose="02020603050405020304" pitchFamily="18" charset="0"/>
              </a:rPr>
              <a:t> Bee Primary School</a:t>
            </a:r>
            <a:endParaRPr lang="en-US" b="1" dirty="0">
              <a:latin typeface="Times New Roman" panose="02020603050405020304" pitchFamily="18" charset="0"/>
              <a:cs typeface="Times New Roman" panose="02020603050405020304" pitchFamily="18" charset="0"/>
            </a:endParaRPr>
          </a:p>
        </p:txBody>
      </p:sp>
      <p:sp>
        <p:nvSpPr>
          <p:cNvPr id="6" name="Rectangle 5"/>
          <p:cNvSpPr/>
          <p:nvPr/>
        </p:nvSpPr>
        <p:spPr>
          <a:xfrm>
            <a:off x="517433" y="1810255"/>
            <a:ext cx="5239424" cy="4431983"/>
          </a:xfrm>
          <a:prstGeom prst="rect">
            <a:avLst/>
          </a:prstGeom>
        </p:spPr>
        <p:txBody>
          <a:bodyPr wrap="square">
            <a:spAutoFit/>
          </a:bodyPr>
          <a:lstStyle/>
          <a:p>
            <a:r>
              <a:rPr lang="en-US" sz="2400" b="1" dirty="0" smtClean="0">
                <a:latin typeface="Times New Roman" panose="02020603050405020304" pitchFamily="18" charset="0"/>
                <a:cs typeface="Times New Roman" panose="02020603050405020304" pitchFamily="18" charset="0"/>
              </a:rPr>
              <a:t>Background Information</a:t>
            </a:r>
          </a:p>
          <a:p>
            <a:endParaRPr lang="en-US" sz="2400" b="1" dirty="0" smtClean="0">
              <a:latin typeface="Times New Roman" panose="02020603050405020304" pitchFamily="18" charset="0"/>
              <a:cs typeface="Times New Roman" panose="02020603050405020304" pitchFamily="18" charset="0"/>
            </a:endParaRPr>
          </a:p>
          <a:p>
            <a:r>
              <a:rPr lang="en-US" b="1" dirty="0" err="1" smtClean="0">
                <a:solidFill>
                  <a:srgbClr val="002060"/>
                </a:solidFill>
                <a:latin typeface="Times New Roman" panose="02020603050405020304" pitchFamily="18" charset="0"/>
                <a:cs typeface="Times New Roman" panose="02020603050405020304" pitchFamily="18" charset="0"/>
              </a:rPr>
              <a:t>Hle</a:t>
            </a:r>
            <a:r>
              <a:rPr lang="en-US" b="1" dirty="0" smtClean="0">
                <a:solidFill>
                  <a:srgbClr val="002060"/>
                </a:solidFill>
                <a:latin typeface="Times New Roman" panose="02020603050405020304" pitchFamily="18" charset="0"/>
                <a:cs typeface="Times New Roman" panose="02020603050405020304" pitchFamily="18" charset="0"/>
              </a:rPr>
              <a:t> Bee school was established in 1999 and now it is managed by Mrs</a:t>
            </a:r>
            <a:r>
              <a:rPr lang="en-US" b="1" dirty="0">
                <a:solidFill>
                  <a:srgbClr val="002060"/>
                </a:solidFill>
                <a:latin typeface="Times New Roman" panose="02020603050405020304" pitchFamily="18" charset="0"/>
                <a:cs typeface="Times New Roman" panose="02020603050405020304" pitchFamily="18" charset="0"/>
              </a:rPr>
              <a:t>.</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Thzin</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Soe</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Naing</a:t>
            </a:r>
            <a:r>
              <a:rPr lang="en-US" b="1" dirty="0" smtClean="0">
                <a:solidFill>
                  <a:srgbClr val="002060"/>
                </a:solidFill>
                <a:latin typeface="Times New Roman" panose="02020603050405020304" pitchFamily="18" charset="0"/>
                <a:cs typeface="Times New Roman" panose="02020603050405020304" pitchFamily="18" charset="0"/>
              </a:rPr>
              <a:t> who is a Mon lady. There are 235 students and 10 teachers at the school. The school starts from KG to Grade 5. All of the teachers are from Myanmar. The school is a member of Burmese Migrant Worker Education Committee (BMWEC). Most of the teachers (old and new teachers) at </a:t>
            </a:r>
            <a:r>
              <a:rPr lang="en-US" b="1" dirty="0" err="1" smtClean="0">
                <a:solidFill>
                  <a:srgbClr val="002060"/>
                </a:solidFill>
                <a:latin typeface="Times New Roman" panose="02020603050405020304" pitchFamily="18" charset="0"/>
                <a:cs typeface="Times New Roman" panose="02020603050405020304" pitchFamily="18" charset="0"/>
              </a:rPr>
              <a:t>Hle</a:t>
            </a:r>
            <a:r>
              <a:rPr lang="en-US" b="1" dirty="0" smtClean="0">
                <a:solidFill>
                  <a:srgbClr val="002060"/>
                </a:solidFill>
                <a:latin typeface="Times New Roman" panose="02020603050405020304" pitchFamily="18" charset="0"/>
                <a:cs typeface="Times New Roman" panose="02020603050405020304" pitchFamily="18" charset="0"/>
              </a:rPr>
              <a:t> Bee attended our workshops in academic year 2017-2018. They are all really well organized and active in the workshops.</a:t>
            </a:r>
          </a:p>
          <a:p>
            <a:endParaRPr lang="en-US" b="1" dirty="0" smtClean="0">
              <a:solidFill>
                <a:srgbClr val="002060"/>
              </a:solidFill>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 </a:t>
            </a:r>
            <a:endParaRPr lang="en-US" dirty="0">
              <a:solidFill>
                <a:srgbClr val="0070C0"/>
              </a:solidFill>
            </a:endParaRPr>
          </a:p>
        </p:txBody>
      </p:sp>
      <p:sp>
        <p:nvSpPr>
          <p:cNvPr id="7" name="Rectangle 6"/>
          <p:cNvSpPr/>
          <p:nvPr/>
        </p:nvSpPr>
        <p:spPr>
          <a:xfrm>
            <a:off x="5341742" y="3396734"/>
            <a:ext cx="184731" cy="369332"/>
          </a:xfrm>
          <a:prstGeom prst="rect">
            <a:avLst/>
          </a:prstGeom>
        </p:spPr>
        <p:txBody>
          <a:bodyPr wrap="none">
            <a:spAutoFit/>
          </a:bodyPr>
          <a:lstStyle/>
          <a:p>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414" y="1790296"/>
            <a:ext cx="5577892" cy="4183419"/>
          </a:xfrm>
          <a:prstGeom prst="rect">
            <a:avLst/>
          </a:prstGeom>
          <a:ln w="190500" cap="sq">
            <a:solidFill>
              <a:schemeClr val="accent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Rectangle 12"/>
          <p:cNvSpPr/>
          <p:nvPr/>
        </p:nvSpPr>
        <p:spPr>
          <a:xfrm>
            <a:off x="6915798" y="6073324"/>
            <a:ext cx="4237306" cy="646331"/>
          </a:xfrm>
          <a:prstGeom prst="rect">
            <a:avLst/>
          </a:prstGeom>
        </p:spPr>
        <p:txBody>
          <a:bodyPr wrap="square">
            <a:spAutoFit/>
          </a:bodyPr>
          <a:lstStyle/>
          <a:p>
            <a:pPr algn="ctr"/>
            <a:r>
              <a:rPr lang="en-US" b="1" dirty="0" smtClean="0">
                <a:solidFill>
                  <a:srgbClr val="002060"/>
                </a:solidFill>
                <a:latin typeface="Times New Roman" panose="02020603050405020304" pitchFamily="18" charset="0"/>
                <a:cs typeface="Times New Roman" panose="02020603050405020304" pitchFamily="18" charset="0"/>
              </a:rPr>
              <a:t>Teachers play circle game happily at using flashcard workshop</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6153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0914"/>
            <a:ext cx="12192000" cy="6858000"/>
          </a:xfrm>
        </p:spPr>
      </p:pic>
      <p:sp>
        <p:nvSpPr>
          <p:cNvPr id="2" name="Title 1"/>
          <p:cNvSpPr>
            <a:spLocks noGrp="1"/>
          </p:cNvSpPr>
          <p:nvPr>
            <p:ph type="title"/>
          </p:nvPr>
        </p:nvSpPr>
        <p:spPr>
          <a:xfrm>
            <a:off x="838200" y="365126"/>
            <a:ext cx="10515600" cy="928282"/>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Building relationships and engaging children</a:t>
            </a:r>
            <a:endParaRPr lang="en-US"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5175"/>
          <a:stretch/>
        </p:blipFill>
        <p:spPr>
          <a:xfrm>
            <a:off x="245604" y="1446265"/>
            <a:ext cx="5718410" cy="5056048"/>
          </a:xfrm>
          <a:prstGeom prst="rect">
            <a:avLst/>
          </a:prstGeom>
          <a:ln w="76200">
            <a:solidFill>
              <a:srgbClr val="FF99FF"/>
            </a:solidFill>
          </a:ln>
          <a:effectLst>
            <a:glow rad="101600">
              <a:schemeClr val="accent2">
                <a:satMod val="175000"/>
                <a:alpha val="40000"/>
              </a:schemeClr>
            </a:glow>
            <a:outerShdw blurRad="76200" dir="18900000" sy="23000" kx="-1200000" algn="bl" rotWithShape="0">
              <a:prstClr val="black">
                <a:alpha val="20000"/>
              </a:prstClr>
            </a:outerShdw>
          </a:effectLst>
        </p:spPr>
      </p:pic>
      <p:sp>
        <p:nvSpPr>
          <p:cNvPr id="7" name="Rectangle 6"/>
          <p:cNvSpPr/>
          <p:nvPr/>
        </p:nvSpPr>
        <p:spPr>
          <a:xfrm>
            <a:off x="6180572" y="1540129"/>
            <a:ext cx="5257800" cy="4993931"/>
          </a:xfrm>
          <a:prstGeom prst="rect">
            <a:avLst/>
          </a:prstGeom>
        </p:spPr>
        <p:txBody>
          <a:bodyPr wrap="square">
            <a:spAutoFit/>
          </a:bodyPr>
          <a:lstStyle/>
          <a:p>
            <a:pPr marL="285750" indent="-285750">
              <a:lnSpc>
                <a:spcPct val="200000"/>
              </a:lnSpc>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Before she starts her teaching, she builds relationship with the students by telling them a story. </a:t>
            </a:r>
            <a:endParaRPr lang="en-US" dirty="0">
              <a:latin typeface="Times New Roman" panose="02020603050405020304" pitchFamily="18" charset="0"/>
              <a:cs typeface="Times New Roman" panose="02020603050405020304" pitchFamily="18" charset="0"/>
            </a:endParaRPr>
          </a:p>
          <a:p>
            <a:pPr marL="285750" indent="-285750">
              <a:lnSpc>
                <a:spcPct val="200000"/>
              </a:lnSpc>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Building a strong relationship is really important for the teacher to build trusting and easy communication between each other.</a:t>
            </a:r>
          </a:p>
          <a:p>
            <a:pPr marL="285750" indent="-285750">
              <a:lnSpc>
                <a:spcPct val="200000"/>
              </a:lnSpc>
              <a:buFont typeface="Wingdings" panose="05000000000000000000" pitchFamily="2" charset="2"/>
              <a:buChar char="§"/>
            </a:pPr>
            <a:r>
              <a:rPr lang="en-US" dirty="0" smtClean="0">
                <a:latin typeface="Times New Roman" panose="02020603050405020304" pitchFamily="18" charset="0"/>
                <a:cs typeface="Times New Roman" panose="02020603050405020304" pitchFamily="18" charset="0"/>
              </a:rPr>
              <a:t>Teacher goes around the class and shows the pictures of the story. It seems the students are really interested in the story.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707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90547" y="0"/>
            <a:ext cx="10515600" cy="1093517"/>
          </a:xfrm>
        </p:spPr>
        <p:txBody>
          <a:bodyPr/>
          <a:lstStyle/>
          <a:p>
            <a:pPr algn="ctr"/>
            <a:r>
              <a:rPr lang="en-US" b="1" dirty="0" smtClean="0">
                <a:latin typeface="Times New Roman" panose="02020603050405020304" pitchFamily="18" charset="0"/>
                <a:cs typeface="Times New Roman" panose="02020603050405020304" pitchFamily="18" charset="0"/>
              </a:rPr>
              <a:t>Encouraging lessons to be well planned </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39" y="1269891"/>
            <a:ext cx="5313524" cy="3985143"/>
          </a:xfrm>
          <a:prstGeom prst="rect">
            <a:avLst/>
          </a:prstGeom>
          <a:ln w="57150">
            <a:solidFill>
              <a:srgbClr val="92D050"/>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7346" y="1341655"/>
            <a:ext cx="5151376" cy="3863532"/>
          </a:xfrm>
          <a:prstGeom prst="rect">
            <a:avLst/>
          </a:prstGeom>
          <a:ln w="57150">
            <a:solidFill>
              <a:srgbClr val="92D050"/>
            </a:solidFill>
          </a:ln>
        </p:spPr>
      </p:pic>
      <p:sp>
        <p:nvSpPr>
          <p:cNvPr id="11" name="Rectangle 10"/>
          <p:cNvSpPr/>
          <p:nvPr/>
        </p:nvSpPr>
        <p:spPr>
          <a:xfrm>
            <a:off x="255516" y="5410185"/>
            <a:ext cx="4300426" cy="646331"/>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Stage-1 : Greeting</a:t>
            </a:r>
          </a:p>
          <a:p>
            <a:r>
              <a:rPr lang="en-US" dirty="0" smtClean="0">
                <a:solidFill>
                  <a:srgbClr val="002060"/>
                </a:solidFill>
                <a:latin typeface="Times New Roman" panose="02020603050405020304" pitchFamily="18" charset="0"/>
                <a:cs typeface="Times New Roman" panose="02020603050405020304" pitchFamily="18" charset="0"/>
              </a:rPr>
              <a:t>Rosy greets the students with a smiling face.</a:t>
            </a:r>
            <a:endParaRPr lang="en-US" dirty="0">
              <a:solidFill>
                <a:srgbClr val="002060"/>
              </a:solidFill>
            </a:endParaRPr>
          </a:p>
        </p:txBody>
      </p:sp>
      <p:sp>
        <p:nvSpPr>
          <p:cNvPr id="12" name="Rectangle 11"/>
          <p:cNvSpPr/>
          <p:nvPr/>
        </p:nvSpPr>
        <p:spPr>
          <a:xfrm>
            <a:off x="5918887" y="5196663"/>
            <a:ext cx="6188550" cy="1754327"/>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Stage-2 : Review</a:t>
            </a:r>
          </a:p>
          <a:p>
            <a:pPr marL="285750" indent="-285750">
              <a:buFont typeface="Wingdings" panose="05000000000000000000" pitchFamily="2" charset="2"/>
              <a:buChar char="§"/>
            </a:pPr>
            <a:r>
              <a:rPr lang="en-US" dirty="0" smtClean="0">
                <a:solidFill>
                  <a:srgbClr val="002060"/>
                </a:solidFill>
                <a:latin typeface="Times New Roman" panose="02020603050405020304" pitchFamily="18" charset="0"/>
                <a:cs typeface="Times New Roman" panose="02020603050405020304" pitchFamily="18" charset="0"/>
              </a:rPr>
              <a:t>She checks what they learnt in the previous </a:t>
            </a:r>
            <a:r>
              <a:rPr lang="en-US" dirty="0">
                <a:solidFill>
                  <a:srgbClr val="002060"/>
                </a:solidFill>
                <a:latin typeface="Times New Roman" panose="02020603050405020304" pitchFamily="18" charset="0"/>
                <a:cs typeface="Times New Roman" panose="02020603050405020304" pitchFamily="18" charset="0"/>
              </a:rPr>
              <a:t>lesson about plants. </a:t>
            </a:r>
            <a:r>
              <a:rPr lang="en-US" dirty="0" smtClean="0">
                <a:solidFill>
                  <a:srgbClr val="002060"/>
                </a:solidFill>
                <a:latin typeface="Times New Roman" panose="02020603050405020304" pitchFamily="18" charset="0"/>
                <a:cs typeface="Times New Roman" panose="02020603050405020304" pitchFamily="18" charset="0"/>
              </a:rPr>
              <a:t>Using ‘thumbs up - thumbs down’ she asks questions and they respond. This is a way to memorize what they learn and to recall their memory. </a:t>
            </a:r>
          </a:p>
          <a:p>
            <a:endParaRPr lang="en-US" dirty="0"/>
          </a:p>
        </p:txBody>
      </p:sp>
      <p:sp>
        <p:nvSpPr>
          <p:cNvPr id="13" name="Rectangle 12"/>
          <p:cNvSpPr/>
          <p:nvPr/>
        </p:nvSpPr>
        <p:spPr>
          <a:xfrm>
            <a:off x="5534812" y="834332"/>
            <a:ext cx="1159292" cy="646331"/>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Grade-III</a:t>
            </a:r>
          </a:p>
          <a:p>
            <a:pPr algn="ctr"/>
            <a:r>
              <a:rPr lang="en-US" b="1" dirty="0" smtClean="0">
                <a:latin typeface="Times New Roman" panose="02020603050405020304" pitchFamily="18" charset="0"/>
                <a:cs typeface="Times New Roman" panose="02020603050405020304" pitchFamily="18" charset="0"/>
              </a:rPr>
              <a:t>(Science)</a:t>
            </a:r>
            <a:endParaRPr lang="en-US" dirty="0"/>
          </a:p>
        </p:txBody>
      </p:sp>
    </p:spTree>
    <p:extLst>
      <p:ext uri="{BB962C8B-B14F-4D97-AF65-F5344CB8AC3E}">
        <p14:creationId xmlns:p14="http://schemas.microsoft.com/office/powerpoint/2010/main" val="6613377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440"/>
            <a:ext cx="12192000" cy="6851560"/>
          </a:xfrm>
        </p:spPr>
      </p:pic>
      <p:sp>
        <p:nvSpPr>
          <p:cNvPr id="2" name="Title 1"/>
          <p:cNvSpPr>
            <a:spLocks noGrp="1"/>
          </p:cNvSpPr>
          <p:nvPr>
            <p:ph type="title"/>
          </p:nvPr>
        </p:nvSpPr>
        <p:spPr>
          <a:xfrm>
            <a:off x="838200" y="-222420"/>
            <a:ext cx="10515600" cy="1325563"/>
          </a:xfrm>
        </p:spPr>
        <p:txBody>
          <a:bodyPr/>
          <a:lstStyle/>
          <a:p>
            <a:pPr algn="ctr"/>
            <a:r>
              <a:rPr lang="en-US" b="1" dirty="0" smtClean="0">
                <a:latin typeface="Times New Roman" panose="02020603050405020304" pitchFamily="18" charset="0"/>
                <a:cs typeface="Times New Roman" panose="02020603050405020304" pitchFamily="18" charset="0"/>
              </a:rPr>
              <a:t>Developing the teaching </a:t>
            </a:r>
            <a:r>
              <a:rPr lang="en-US" b="1" dirty="0">
                <a:latin typeface="Times New Roman" panose="02020603050405020304" pitchFamily="18" charset="0"/>
                <a:cs typeface="Times New Roman" panose="02020603050405020304" pitchFamily="18" charset="0"/>
              </a:rPr>
              <a:t>s</a:t>
            </a:r>
            <a:r>
              <a:rPr lang="en-US" b="1" dirty="0" smtClean="0">
                <a:latin typeface="Times New Roman" panose="02020603050405020304" pitchFamily="18" charset="0"/>
                <a:cs typeface="Times New Roman" panose="02020603050405020304" pitchFamily="18" charset="0"/>
              </a:rPr>
              <a:t>tages</a:t>
            </a:r>
            <a:endParaRPr lang="en-US"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35" y="1637824"/>
            <a:ext cx="4108853" cy="3081640"/>
          </a:xfrm>
          <a:prstGeom prst="rect">
            <a:avLst/>
          </a:prstGeom>
          <a:ln w="57150">
            <a:solidFill>
              <a:schemeClr val="accent4">
                <a:lumMod val="60000"/>
                <a:lumOff val="40000"/>
              </a:schemeClr>
            </a:solidFill>
          </a:ln>
          <a:effectLst>
            <a:reflection blurRad="6350" stA="50000" endA="275" endPos="40000" dist="1016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6331" y="1637824"/>
            <a:ext cx="4044092" cy="3033069"/>
          </a:xfrm>
          <a:prstGeom prst="rect">
            <a:avLst/>
          </a:prstGeom>
          <a:ln w="57150">
            <a:solidFill>
              <a:srgbClr val="00B050"/>
            </a:solidFill>
          </a:ln>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3251" y="3126497"/>
            <a:ext cx="3946400" cy="2959800"/>
          </a:xfrm>
          <a:prstGeom prst="rect">
            <a:avLst/>
          </a:prstGeom>
          <a:ln w="57150">
            <a:solidFill>
              <a:srgbClr val="00B0F0"/>
            </a:solidFill>
          </a:ln>
          <a:effectLst>
            <a:outerShdw blurRad="152400" dist="317500" dir="5400000" sx="90000" sy="-19000" rotWithShape="0">
              <a:prstClr val="black">
                <a:alpha val="15000"/>
              </a:prstClr>
            </a:outerShdw>
          </a:effectLst>
        </p:spPr>
      </p:pic>
      <p:sp>
        <p:nvSpPr>
          <p:cNvPr id="8" name="Rectangle 7"/>
          <p:cNvSpPr/>
          <p:nvPr/>
        </p:nvSpPr>
        <p:spPr>
          <a:xfrm>
            <a:off x="1952132" y="806017"/>
            <a:ext cx="10066410" cy="461665"/>
          </a:xfrm>
          <a:prstGeom prst="rect">
            <a:avLst/>
          </a:prstGeom>
        </p:spPr>
        <p:txBody>
          <a:bodyPr wrap="square">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Stage 3: Previewing – eliciting information through group work</a:t>
            </a:r>
            <a:endParaRPr lang="en-US" sz="2400" dirty="0">
              <a:solidFill>
                <a:srgbClr val="002060"/>
              </a:solidFill>
            </a:endParaRPr>
          </a:p>
        </p:txBody>
      </p:sp>
      <p:sp>
        <p:nvSpPr>
          <p:cNvPr id="9" name="Rectangle 8"/>
          <p:cNvSpPr/>
          <p:nvPr/>
        </p:nvSpPr>
        <p:spPr>
          <a:xfrm>
            <a:off x="94078" y="5007115"/>
            <a:ext cx="3909060" cy="1477328"/>
          </a:xfrm>
          <a:prstGeom prst="rect">
            <a:avLst/>
          </a:prstGeom>
        </p:spPr>
        <p:txBody>
          <a:bodyPr wrap="square">
            <a:spAutoFit/>
          </a:bodyPr>
          <a:lstStyle/>
          <a:p>
            <a:pPr marL="285750" indent="-285750">
              <a:buFont typeface="Arial" panose="020B0604020202020204" pitchFamily="34" charset="0"/>
              <a:buChar char="•"/>
            </a:pPr>
            <a:r>
              <a:rPr lang="en-US" dirty="0" smtClean="0">
                <a:solidFill>
                  <a:srgbClr val="002060"/>
                </a:solidFill>
                <a:latin typeface="Times New Roman" panose="02020603050405020304" pitchFamily="18" charset="0"/>
                <a:cs typeface="Times New Roman" panose="02020603050405020304" pitchFamily="18" charset="0"/>
              </a:rPr>
              <a:t>Rosy divides the students into small groups and ask  them to list down sustainable vegetables, unsustainable vegetables, and which ones are good for health or not good for health. </a:t>
            </a:r>
            <a:endParaRPr lang="en-US" dirty="0"/>
          </a:p>
        </p:txBody>
      </p:sp>
      <p:sp>
        <p:nvSpPr>
          <p:cNvPr id="10" name="Rectangle 9"/>
          <p:cNvSpPr/>
          <p:nvPr/>
        </p:nvSpPr>
        <p:spPr>
          <a:xfrm>
            <a:off x="8223842" y="4824597"/>
            <a:ext cx="3909059" cy="1477328"/>
          </a:xfrm>
          <a:prstGeom prst="rect">
            <a:avLst/>
          </a:prstGeom>
        </p:spPr>
        <p:txBody>
          <a:bodyPr wrap="square">
            <a:spAutoFit/>
          </a:bodyPr>
          <a:lstStyle/>
          <a:p>
            <a:pPr marL="285750" indent="-285750">
              <a:buFont typeface="Arial" panose="020B0604020202020204" pitchFamily="34" charset="0"/>
              <a:buChar char="•"/>
            </a:pPr>
            <a:r>
              <a:rPr lang="en-US" dirty="0" smtClean="0">
                <a:solidFill>
                  <a:srgbClr val="002060"/>
                </a:solidFill>
                <a:latin typeface="Times New Roman" panose="02020603050405020304" pitchFamily="18" charset="0"/>
                <a:cs typeface="Times New Roman" panose="02020603050405020304" pitchFamily="18" charset="0"/>
              </a:rPr>
              <a:t>Rosy monitors each group.</a:t>
            </a:r>
          </a:p>
          <a:p>
            <a:pPr marL="285750" indent="-285750">
              <a:buFont typeface="Arial" panose="020B0604020202020204" pitchFamily="34" charset="0"/>
              <a:buChar char="•"/>
            </a:pPr>
            <a:endParaRPr lang="en-US" dirty="0" smtClean="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solidFill>
                  <a:srgbClr val="002060"/>
                </a:solidFill>
                <a:latin typeface="Times New Roman" panose="02020603050405020304" pitchFamily="18" charset="0"/>
                <a:cs typeface="Times New Roman" panose="02020603050405020304" pitchFamily="18" charset="0"/>
              </a:rPr>
              <a:t>This is a good way to elicit the information from the students what do they know about vegetables.</a:t>
            </a:r>
            <a:endParaRPr lang="en-US" dirty="0"/>
          </a:p>
        </p:txBody>
      </p:sp>
      <p:sp>
        <p:nvSpPr>
          <p:cNvPr id="11" name="Rectangle 10"/>
          <p:cNvSpPr/>
          <p:nvPr/>
        </p:nvSpPr>
        <p:spPr>
          <a:xfrm>
            <a:off x="4860056" y="1755236"/>
            <a:ext cx="2454558" cy="1200329"/>
          </a:xfrm>
          <a:prstGeom prst="rect">
            <a:avLst/>
          </a:prstGeom>
        </p:spPr>
        <p:txBody>
          <a:bodyPr wrap="square">
            <a:spAutoFit/>
          </a:bodyPr>
          <a:lstStyle/>
          <a:p>
            <a:pPr marL="285750" indent="-285750">
              <a:buFont typeface="Arial" panose="020B0604020202020204" pitchFamily="34" charset="0"/>
              <a:buChar char="•"/>
            </a:pPr>
            <a:r>
              <a:rPr lang="en-US" dirty="0" smtClean="0">
                <a:solidFill>
                  <a:srgbClr val="002060"/>
                </a:solidFill>
                <a:latin typeface="Times New Roman" panose="02020603050405020304" pitchFamily="18" charset="0"/>
                <a:cs typeface="Times New Roman" panose="02020603050405020304" pitchFamily="18" charset="0"/>
              </a:rPr>
              <a:t>Each group are given different questions to list down on their paper sheet.</a:t>
            </a:r>
          </a:p>
        </p:txBody>
      </p:sp>
    </p:spTree>
    <p:extLst>
      <p:ext uri="{BB962C8B-B14F-4D97-AF65-F5344CB8AC3E}">
        <p14:creationId xmlns:p14="http://schemas.microsoft.com/office/powerpoint/2010/main" val="23853402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1" cy="6858000"/>
          </a:xfrm>
        </p:spPr>
      </p:pic>
      <p:sp>
        <p:nvSpPr>
          <p:cNvPr id="2" name="Title 1"/>
          <p:cNvSpPr>
            <a:spLocks noGrp="1"/>
          </p:cNvSpPr>
          <p:nvPr>
            <p:ph type="title"/>
          </p:nvPr>
        </p:nvSpPr>
        <p:spPr>
          <a:xfrm>
            <a:off x="838200" y="-82144"/>
            <a:ext cx="10515600" cy="964014"/>
          </a:xfrm>
        </p:spPr>
        <p:txBody>
          <a:bodyPr/>
          <a:lstStyle/>
          <a:p>
            <a:pPr algn="ctr"/>
            <a:r>
              <a:rPr lang="en-US" b="1" dirty="0" smtClean="0">
                <a:latin typeface="Times New Roman" panose="02020603050405020304" pitchFamily="18" charset="0"/>
                <a:cs typeface="Times New Roman" panose="02020603050405020304" pitchFamily="18" charset="0"/>
              </a:rPr>
              <a:t>Developing the teaching </a:t>
            </a:r>
            <a:r>
              <a:rPr lang="en-US" b="1" dirty="0">
                <a:latin typeface="Times New Roman" panose="02020603050405020304" pitchFamily="18" charset="0"/>
                <a:cs typeface="Times New Roman" panose="02020603050405020304" pitchFamily="18" charset="0"/>
              </a:rPr>
              <a:t>stages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9747" y="1447713"/>
            <a:ext cx="5203911" cy="3902933"/>
          </a:xfrm>
          <a:prstGeom prst="rect">
            <a:avLst/>
          </a:prstGeom>
          <a:ln w="57150">
            <a:solidFill>
              <a:srgbClr val="0070C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213" y="1430496"/>
            <a:ext cx="5214744" cy="3911058"/>
          </a:xfrm>
          <a:prstGeom prst="rect">
            <a:avLst/>
          </a:prstGeom>
          <a:ln w="57150">
            <a:solidFill>
              <a:srgbClr val="0070C0"/>
            </a:solidFill>
          </a:ln>
        </p:spPr>
      </p:pic>
      <p:sp>
        <p:nvSpPr>
          <p:cNvPr id="7" name="Rectangle 6"/>
          <p:cNvSpPr/>
          <p:nvPr/>
        </p:nvSpPr>
        <p:spPr>
          <a:xfrm>
            <a:off x="3327959" y="860385"/>
            <a:ext cx="5847124" cy="461665"/>
          </a:xfrm>
          <a:prstGeom prst="rect">
            <a:avLst/>
          </a:prstGeom>
        </p:spPr>
        <p:txBody>
          <a:bodyPr wrap="none">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Stage-4 : </a:t>
            </a:r>
            <a:r>
              <a:rPr lang="en-US" sz="2400" b="1" dirty="0" err="1" smtClean="0">
                <a:solidFill>
                  <a:srgbClr val="002060"/>
                </a:solidFill>
                <a:latin typeface="Times New Roman" panose="02020603050405020304" pitchFamily="18" charset="0"/>
                <a:cs typeface="Times New Roman" panose="02020603050405020304" pitchFamily="18" charset="0"/>
              </a:rPr>
              <a:t>Practising</a:t>
            </a:r>
            <a:r>
              <a:rPr lang="en-US" sz="2400" b="1" dirty="0" smtClean="0">
                <a:solidFill>
                  <a:srgbClr val="002060"/>
                </a:solidFill>
                <a:latin typeface="Times New Roman" panose="02020603050405020304" pitchFamily="18" charset="0"/>
                <a:cs typeface="Times New Roman" panose="02020603050405020304" pitchFamily="18" charset="0"/>
              </a:rPr>
              <a:t> and preparing answers </a:t>
            </a:r>
            <a:endParaRPr lang="en-US" sz="2400" dirty="0">
              <a:solidFill>
                <a:srgbClr val="002060"/>
              </a:solidFill>
            </a:endParaRPr>
          </a:p>
        </p:txBody>
      </p:sp>
      <p:sp>
        <p:nvSpPr>
          <p:cNvPr id="8" name="Rectangle 7"/>
          <p:cNvSpPr/>
          <p:nvPr/>
        </p:nvSpPr>
        <p:spPr>
          <a:xfrm>
            <a:off x="0" y="5380672"/>
            <a:ext cx="5987441" cy="1477328"/>
          </a:xfrm>
          <a:prstGeom prst="rect">
            <a:avLst/>
          </a:prstGeom>
        </p:spPr>
        <p:txBody>
          <a:bodyPr wrap="square">
            <a:spAutoFit/>
          </a:bodyPr>
          <a:lstStyle/>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Teacher asks each group to be ready and present their  answers. She gives time to check the vegetable’s name again and why they chose them.</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T</a:t>
            </a:r>
            <a:r>
              <a:rPr lang="en-US" b="1" dirty="0" smtClean="0">
                <a:latin typeface="Times New Roman" panose="02020603050405020304" pitchFamily="18" charset="0"/>
                <a:cs typeface="Times New Roman" panose="02020603050405020304" pitchFamily="18" charset="0"/>
              </a:rPr>
              <a:t>hen they choose one representative from the group members to present.</a:t>
            </a:r>
            <a:endParaRPr lang="en-US" dirty="0"/>
          </a:p>
        </p:txBody>
      </p:sp>
      <p:sp>
        <p:nvSpPr>
          <p:cNvPr id="9" name="Rectangle 8"/>
          <p:cNvSpPr/>
          <p:nvPr/>
        </p:nvSpPr>
        <p:spPr>
          <a:xfrm>
            <a:off x="6096000" y="5429915"/>
            <a:ext cx="5651324" cy="1200329"/>
          </a:xfrm>
          <a:prstGeom prst="rect">
            <a:avLst/>
          </a:prstGeom>
        </p:spPr>
        <p:txBody>
          <a:bodyPr wrap="square">
            <a:spAutoFit/>
          </a:bodyPr>
          <a:lstStyle/>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Now is the presentation time. </a:t>
            </a: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All the representative seem that they have self confidence.</a:t>
            </a: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They have had time to talk and prepare.</a:t>
            </a:r>
          </a:p>
        </p:txBody>
      </p:sp>
    </p:spTree>
    <p:extLst>
      <p:ext uri="{BB962C8B-B14F-4D97-AF65-F5344CB8AC3E}">
        <p14:creationId xmlns:p14="http://schemas.microsoft.com/office/powerpoint/2010/main" val="26185768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168569"/>
            <a:ext cx="10515600" cy="1109230"/>
          </a:xfrm>
        </p:spPr>
        <p:txBody>
          <a:bodyPr/>
          <a:lstStyle/>
          <a:p>
            <a:pPr algn="ctr"/>
            <a:r>
              <a:rPr lang="en-US" b="1" dirty="0" smtClean="0">
                <a:latin typeface="Times New Roman" panose="02020603050405020304" pitchFamily="18" charset="0"/>
                <a:cs typeface="Times New Roman" panose="02020603050405020304" pitchFamily="18" charset="0"/>
              </a:rPr>
              <a:t>Developing the teaching </a:t>
            </a:r>
            <a:r>
              <a:rPr lang="en-US" b="1" dirty="0">
                <a:latin typeface="Times New Roman" panose="02020603050405020304" pitchFamily="18" charset="0"/>
                <a:cs typeface="Times New Roman" panose="02020603050405020304" pitchFamily="18" charset="0"/>
              </a:rPr>
              <a:t>s</a:t>
            </a:r>
            <a:r>
              <a:rPr lang="en-US" b="1" dirty="0" smtClean="0">
                <a:latin typeface="Times New Roman" panose="02020603050405020304" pitchFamily="18" charset="0"/>
                <a:cs typeface="Times New Roman" panose="02020603050405020304" pitchFamily="18" charset="0"/>
              </a:rPr>
              <a:t>tages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8140" y="1863641"/>
            <a:ext cx="3891918" cy="2918938"/>
          </a:xfrm>
          <a:prstGeom prst="ellipse">
            <a:avLst/>
          </a:prstGeom>
          <a:ln w="190500" cap="rnd">
            <a:solidFill>
              <a:srgbClr val="FF99FF"/>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Rectangle 2"/>
          <p:cNvSpPr/>
          <p:nvPr/>
        </p:nvSpPr>
        <p:spPr>
          <a:xfrm>
            <a:off x="399834" y="1164068"/>
            <a:ext cx="5515359" cy="461665"/>
          </a:xfrm>
          <a:prstGeom prst="rect">
            <a:avLst/>
          </a:prstGeom>
        </p:spPr>
        <p:txBody>
          <a:bodyPr wrap="square">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Stage-5 </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Checking what has been learnt</a:t>
            </a:r>
            <a:endParaRPr lang="en-US" sz="2400" dirty="0">
              <a:solidFill>
                <a:srgbClr val="002060"/>
              </a:solidFill>
            </a:endParaRPr>
          </a:p>
        </p:txBody>
      </p:sp>
      <p:sp>
        <p:nvSpPr>
          <p:cNvPr id="6" name="Rectangle 5"/>
          <p:cNvSpPr/>
          <p:nvPr/>
        </p:nvSpPr>
        <p:spPr>
          <a:xfrm>
            <a:off x="8502354" y="1258134"/>
            <a:ext cx="2876749" cy="461665"/>
          </a:xfrm>
          <a:prstGeom prst="rect">
            <a:avLst/>
          </a:prstGeom>
        </p:spPr>
        <p:txBody>
          <a:bodyPr wrap="square">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Stage-6: Good bye</a:t>
            </a:r>
            <a:endParaRPr lang="en-US" sz="2400" dirty="0">
              <a:solidFill>
                <a:srgbClr val="00206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31" y="1863641"/>
            <a:ext cx="3760580" cy="2820435"/>
          </a:xfrm>
          <a:prstGeom prst="rect">
            <a:avLst/>
          </a:prstGeom>
          <a:ln w="57150">
            <a:solidFill>
              <a:srgbClr val="FFC000"/>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18581"/>
          <a:stretch/>
        </p:blipFill>
        <p:spPr>
          <a:xfrm>
            <a:off x="659207" y="4357610"/>
            <a:ext cx="2971354" cy="2500390"/>
          </a:xfrm>
          <a:prstGeom prst="rect">
            <a:avLst/>
          </a:prstGeom>
          <a:ln w="57150">
            <a:solidFill>
              <a:schemeClr val="accent2">
                <a:lumMod val="50000"/>
              </a:schemeClr>
            </a:solidFill>
          </a:ln>
        </p:spPr>
      </p:pic>
      <p:sp>
        <p:nvSpPr>
          <p:cNvPr id="9" name="Rectangle 8"/>
          <p:cNvSpPr/>
          <p:nvPr/>
        </p:nvSpPr>
        <p:spPr>
          <a:xfrm>
            <a:off x="3894801" y="2369245"/>
            <a:ext cx="3320364" cy="3785652"/>
          </a:xfrm>
          <a:prstGeom prst="rect">
            <a:avLst/>
          </a:prstGeom>
        </p:spPr>
        <p:txBody>
          <a:bodyPr wrap="square">
            <a:spAutoFit/>
          </a:bodyPr>
          <a:lstStyle/>
          <a:p>
            <a:pPr marL="285750" indent="-285750">
              <a:buFont typeface="Wingdings" panose="05000000000000000000" pitchFamily="2" charset="2"/>
              <a:buChar char="§"/>
            </a:pPr>
            <a:r>
              <a:rPr lang="en-US" sz="2000" dirty="0" smtClean="0">
                <a:solidFill>
                  <a:srgbClr val="002060"/>
                </a:solidFill>
                <a:latin typeface="Times New Roman" panose="02020603050405020304" pitchFamily="18" charset="0"/>
                <a:cs typeface="Times New Roman" panose="02020603050405020304" pitchFamily="18" charset="0"/>
              </a:rPr>
              <a:t>After the group presentation, Rosy asks groups to check which groups are listed.</a:t>
            </a:r>
          </a:p>
          <a:p>
            <a:pPr marL="285750" indent="-285750">
              <a:buFont typeface="Wingdings" panose="05000000000000000000" pitchFamily="2" charset="2"/>
              <a:buChar char="§"/>
            </a:pPr>
            <a:endParaRPr lang="en-US" sz="2000"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2000" dirty="0" smtClean="0">
                <a:solidFill>
                  <a:srgbClr val="002060"/>
                </a:solidFill>
                <a:latin typeface="Times New Roman" panose="02020603050405020304" pitchFamily="18" charset="0"/>
                <a:cs typeface="Times New Roman" panose="02020603050405020304" pitchFamily="18" charset="0"/>
              </a:rPr>
              <a:t>Can they say if most or all of them are correct or not. </a:t>
            </a:r>
          </a:p>
          <a:p>
            <a:pPr marL="285750" indent="-285750">
              <a:buFont typeface="Wingdings" panose="05000000000000000000" pitchFamily="2" charset="2"/>
              <a:buChar char="§"/>
            </a:pPr>
            <a:endParaRPr lang="en-US" sz="2000" dirty="0" smtClean="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2000" dirty="0" smtClean="0">
                <a:solidFill>
                  <a:srgbClr val="002060"/>
                </a:solidFill>
                <a:latin typeface="Times New Roman" panose="02020603050405020304" pitchFamily="18" charset="0"/>
                <a:cs typeface="Times New Roman" panose="02020603050405020304" pitchFamily="18" charset="0"/>
              </a:rPr>
              <a:t>Then, if they liked their group presentation, ask them to raise their hand to support them.</a:t>
            </a:r>
            <a:endParaRPr lang="en-US" sz="2000" dirty="0">
              <a:solidFill>
                <a:srgbClr val="002060"/>
              </a:solidFill>
            </a:endParaRPr>
          </a:p>
        </p:txBody>
      </p:sp>
      <p:sp>
        <p:nvSpPr>
          <p:cNvPr id="10" name="Rectangle 9"/>
          <p:cNvSpPr/>
          <p:nvPr/>
        </p:nvSpPr>
        <p:spPr>
          <a:xfrm>
            <a:off x="7832045" y="4856158"/>
            <a:ext cx="4180416" cy="1974266"/>
          </a:xfrm>
          <a:prstGeom prst="rect">
            <a:avLst/>
          </a:prstGeom>
        </p:spPr>
        <p:txBody>
          <a:bodyPr wrap="square">
            <a:spAutoFit/>
          </a:bodyPr>
          <a:lstStyle/>
          <a:p>
            <a:pPr marL="285750" indent="-285750">
              <a:buFont typeface="Wingdings" panose="05000000000000000000" pitchFamily="2" charset="2"/>
              <a:buChar char="§"/>
            </a:pPr>
            <a:r>
              <a:rPr lang="en-US" sz="2000" dirty="0" smtClean="0">
                <a:solidFill>
                  <a:srgbClr val="002060"/>
                </a:solidFill>
                <a:latin typeface="Times New Roman" panose="02020603050405020304" pitchFamily="18" charset="0"/>
                <a:cs typeface="Times New Roman" panose="02020603050405020304" pitchFamily="18" charset="0"/>
              </a:rPr>
              <a:t>Finally, Rosy gives the students homework to observe some of the vegetables when they go back to home.</a:t>
            </a:r>
          </a:p>
          <a:p>
            <a:pPr marL="285750" indent="-285750">
              <a:buFont typeface="Wingdings" panose="05000000000000000000" pitchFamily="2" charset="2"/>
              <a:buChar char="§"/>
            </a:pPr>
            <a:r>
              <a:rPr lang="en-US" sz="2000" dirty="0" smtClean="0">
                <a:solidFill>
                  <a:srgbClr val="002060"/>
                </a:solidFill>
                <a:latin typeface="Times New Roman" panose="02020603050405020304" pitchFamily="18" charset="0"/>
                <a:cs typeface="Times New Roman" panose="02020603050405020304" pitchFamily="18" charset="0"/>
              </a:rPr>
              <a:t>Then, she says good bye to the class.  </a:t>
            </a:r>
            <a:endParaRPr lang="en-US" sz="2000" dirty="0">
              <a:solidFill>
                <a:srgbClr val="002060"/>
              </a:solidFill>
            </a:endParaRPr>
          </a:p>
        </p:txBody>
      </p:sp>
    </p:spTree>
    <p:extLst>
      <p:ext uri="{BB962C8B-B14F-4D97-AF65-F5344CB8AC3E}">
        <p14:creationId xmlns:p14="http://schemas.microsoft.com/office/powerpoint/2010/main" val="33920772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2" name="Title 1"/>
          <p:cNvSpPr>
            <a:spLocks noGrp="1"/>
          </p:cNvSpPr>
          <p:nvPr>
            <p:ph type="title"/>
          </p:nvPr>
        </p:nvSpPr>
        <p:spPr>
          <a:xfrm>
            <a:off x="714268" y="-181914"/>
            <a:ext cx="10515600" cy="1325563"/>
          </a:xfrm>
        </p:spPr>
        <p:txBody>
          <a:bodyPr/>
          <a:lstStyle/>
          <a:p>
            <a:pPr algn="ctr"/>
            <a:r>
              <a:rPr lang="en-US" b="1" dirty="0" smtClean="0">
                <a:latin typeface="Times New Roman" panose="02020603050405020304" pitchFamily="18" charset="0"/>
                <a:cs typeface="Times New Roman" panose="02020603050405020304" pitchFamily="18" charset="0"/>
              </a:rPr>
              <a:t>Using formative assessment </a:t>
            </a:r>
            <a:r>
              <a:rPr lang="is-I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33" y="2094229"/>
            <a:ext cx="4061458" cy="3046093"/>
          </a:xfrm>
          <a:prstGeom prst="rect">
            <a:avLst/>
          </a:prstGeom>
          <a:ln w="57150">
            <a:solidFill>
              <a:srgbClr val="FF00FF"/>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0605" y="1426845"/>
            <a:ext cx="4061456" cy="3046093"/>
          </a:xfrm>
          <a:prstGeom prst="rect">
            <a:avLst/>
          </a:prstGeom>
          <a:ln w="57150">
            <a:solidFill>
              <a:schemeClr val="accent2"/>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0667" y="4004000"/>
            <a:ext cx="3805333" cy="2854000"/>
          </a:xfrm>
          <a:prstGeom prst="rect">
            <a:avLst/>
          </a:prstGeom>
          <a:ln w="57150">
            <a:solidFill>
              <a:srgbClr val="002060"/>
            </a:solidFill>
          </a:ln>
        </p:spPr>
      </p:pic>
      <p:sp>
        <p:nvSpPr>
          <p:cNvPr id="3" name="Rectangle 2"/>
          <p:cNvSpPr/>
          <p:nvPr/>
        </p:nvSpPr>
        <p:spPr>
          <a:xfrm>
            <a:off x="113077" y="749402"/>
            <a:ext cx="5743315" cy="1154162"/>
          </a:xfrm>
          <a:prstGeom prst="rect">
            <a:avLst/>
          </a:prstGeom>
        </p:spPr>
        <p:txBody>
          <a:bodyPr wrap="square">
            <a:spAutoFit/>
          </a:bodyPr>
          <a:lstStyle/>
          <a:p>
            <a:pPr marL="285750" indent="-285750">
              <a:lnSpc>
                <a:spcPct val="200000"/>
              </a:lnSpc>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Rosy is checking vocabulary that she has taught.</a:t>
            </a:r>
          </a:p>
          <a:p>
            <a:pPr marL="285750" indent="-285750">
              <a:lnSpc>
                <a:spcPct val="200000"/>
              </a:lnSpc>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This doesn’t have to be done as ‘a test’</a:t>
            </a:r>
            <a:endParaRPr lang="en-US" dirty="0">
              <a:solidFill>
                <a:srgbClr val="002060"/>
              </a:solidFill>
            </a:endParaRPr>
          </a:p>
        </p:txBody>
      </p:sp>
      <p:sp>
        <p:nvSpPr>
          <p:cNvPr id="6" name="Rectangle 5"/>
          <p:cNvSpPr/>
          <p:nvPr/>
        </p:nvSpPr>
        <p:spPr>
          <a:xfrm>
            <a:off x="4589698" y="1834786"/>
            <a:ext cx="3020969" cy="5055230"/>
          </a:xfrm>
          <a:prstGeom prst="rect">
            <a:avLst/>
          </a:prstGeom>
        </p:spPr>
        <p:txBody>
          <a:bodyPr wrap="square">
            <a:spAutoFit/>
          </a:bodyPr>
          <a:lstStyle/>
          <a:p>
            <a:pPr marL="285750" indent="-285750">
              <a:lnSpc>
                <a:spcPct val="150000"/>
              </a:lnSpc>
              <a:buFont typeface="Arial"/>
              <a:buChar char="•"/>
            </a:pPr>
            <a:r>
              <a:rPr lang="en-US" b="1" dirty="0" smtClean="0">
                <a:solidFill>
                  <a:srgbClr val="002060"/>
                </a:solidFill>
                <a:latin typeface="Times New Roman" panose="02020603050405020304" pitchFamily="18" charset="0"/>
                <a:cs typeface="Times New Roman" panose="02020603050405020304" pitchFamily="18" charset="0"/>
              </a:rPr>
              <a:t>Instead Rosy pairs up students to work together to fill in the blanks.</a:t>
            </a:r>
          </a:p>
          <a:p>
            <a:pPr marL="285750" indent="-285750">
              <a:lnSpc>
                <a:spcPct val="150000"/>
              </a:lnSpc>
              <a:buFont typeface="Arial" panose="020B0604020202020204" pitchFamily="34" charset="0"/>
              <a:buChar char="•"/>
            </a:pPr>
            <a:endParaRPr lang="en-US" b="1" dirty="0">
              <a:solidFill>
                <a:srgbClr val="00206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b="1" dirty="0" smtClean="0">
              <a:solidFill>
                <a:srgbClr val="00206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b="1" dirty="0">
              <a:solidFill>
                <a:srgbClr val="00206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b="1" dirty="0" smtClean="0">
              <a:solidFill>
                <a:srgbClr val="00206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This way motivates them to help and support each other.</a:t>
            </a:r>
          </a:p>
          <a:p>
            <a:pPr>
              <a:lnSpc>
                <a:spcPct val="150000"/>
              </a:lnSpc>
            </a:pPr>
            <a:endParaRPr lang="en-US" b="1" dirty="0" smtClean="0">
              <a:solidFill>
                <a:srgbClr val="002060"/>
              </a:solidFill>
              <a:latin typeface="Times New Roman" panose="02020603050405020304" pitchFamily="18" charset="0"/>
              <a:cs typeface="Times New Roman" panose="02020603050405020304" pitchFamily="18" charset="0"/>
            </a:endParaRPr>
          </a:p>
          <a:p>
            <a:pPr>
              <a:lnSpc>
                <a:spcPct val="150000"/>
              </a:lnSpc>
            </a:pPr>
            <a:endParaRPr lang="en-US" dirty="0">
              <a:solidFill>
                <a:srgbClr val="002060"/>
              </a:solidFill>
            </a:endParaRPr>
          </a:p>
        </p:txBody>
      </p:sp>
    </p:spTree>
    <p:extLst>
      <p:ext uri="{BB962C8B-B14F-4D97-AF65-F5344CB8AC3E}">
        <p14:creationId xmlns:p14="http://schemas.microsoft.com/office/powerpoint/2010/main" val="3962586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
        <p:nvSpPr>
          <p:cNvPr id="2" name="Title 1"/>
          <p:cNvSpPr>
            <a:spLocks noGrp="1"/>
          </p:cNvSpPr>
          <p:nvPr>
            <p:ph type="title"/>
          </p:nvPr>
        </p:nvSpPr>
        <p:spPr>
          <a:xfrm>
            <a:off x="535273" y="-309420"/>
            <a:ext cx="10515600" cy="1179531"/>
          </a:xfrm>
        </p:spPr>
        <p:txBody>
          <a:bodyPr/>
          <a:lstStyle/>
          <a:p>
            <a:pPr algn="ctr"/>
            <a:r>
              <a:rPr lang="en-US" b="1" dirty="0">
                <a:latin typeface="Times New Roman" panose="02020603050405020304" pitchFamily="18" charset="0"/>
                <a:cs typeface="Times New Roman" panose="02020603050405020304" pitchFamily="18" charset="0"/>
              </a:rPr>
              <a:t> </a:t>
            </a:r>
            <a:r>
              <a:rPr lang="is-IS" b="1" dirty="0" smtClean="0">
                <a:latin typeface="Times New Roman" panose="02020603050405020304" pitchFamily="18" charset="0"/>
                <a:cs typeface="Times New Roman" panose="02020603050405020304" pitchFamily="18" charset="0"/>
              </a:rPr>
              <a:t>….. a</a:t>
            </a:r>
            <a:r>
              <a:rPr lang="en-US" b="1" dirty="0" err="1" smtClean="0">
                <a:latin typeface="Times New Roman" panose="02020603050405020304" pitchFamily="18" charset="0"/>
                <a:cs typeface="Times New Roman" panose="02020603050405020304" pitchFamily="18" charset="0"/>
              </a:rPr>
              <a:t>nd</a:t>
            </a:r>
            <a:r>
              <a:rPr lang="en-US" b="1" dirty="0" smtClean="0">
                <a:latin typeface="Times New Roman" panose="02020603050405020304" pitchFamily="18" charset="0"/>
                <a:cs typeface="Times New Roman" panose="02020603050405020304" pitchFamily="18" charset="0"/>
              </a:rPr>
              <a:t> checking what they know.</a:t>
            </a:r>
            <a:endParaRPr lang="en-US"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456" y="1121967"/>
            <a:ext cx="4157999" cy="3118499"/>
          </a:xfrm>
          <a:prstGeom prst="rect">
            <a:avLst/>
          </a:prstGeom>
          <a:ln w="57150">
            <a:solidFill>
              <a:srgbClr val="7030A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88" y="733945"/>
            <a:ext cx="3807366" cy="2855525"/>
          </a:xfrm>
          <a:prstGeom prst="rect">
            <a:avLst/>
          </a:prstGeom>
          <a:ln w="57150">
            <a:solidFill>
              <a:schemeClr val="accent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67332"/>
            <a:ext cx="4526593" cy="2736761"/>
          </a:xfrm>
          <a:prstGeom prst="rect">
            <a:avLst/>
          </a:prstGeom>
          <a:ln w="57150">
            <a:solidFill>
              <a:srgbClr val="00B050"/>
            </a:solidFill>
          </a:ln>
        </p:spPr>
      </p:pic>
      <p:sp>
        <p:nvSpPr>
          <p:cNvPr id="3" name="Rectangle 2"/>
          <p:cNvSpPr/>
          <p:nvPr/>
        </p:nvSpPr>
        <p:spPr>
          <a:xfrm>
            <a:off x="4241511" y="815640"/>
            <a:ext cx="3278111" cy="3831818"/>
          </a:xfrm>
          <a:prstGeom prst="rect">
            <a:avLst/>
          </a:prstGeom>
        </p:spPr>
        <p:txBody>
          <a:bodyPr wrap="square">
            <a:spAutoFit/>
          </a:bodyPr>
          <a:lstStyle/>
          <a:p>
            <a:pPr marL="285750" indent="-285750">
              <a:lnSpc>
                <a:spcPct val="150000"/>
              </a:lnSpc>
              <a:buFont typeface="Arial" panose="020B0604020202020204" pitchFamily="34" charset="0"/>
              <a:buChar char="•"/>
            </a:pP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When the students have filled all the blanks, Rosy asks each pairs to read out their answers in front of their friends.</a:t>
            </a:r>
          </a:p>
          <a:p>
            <a:pPr marL="285750" indent="-285750">
              <a:lnSpc>
                <a:spcPct val="150000"/>
              </a:lnSpc>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She asks the whole class to check the answers whether right or wrong.</a:t>
            </a:r>
          </a:p>
          <a:p>
            <a:pPr marL="285750" indent="-285750">
              <a:lnSpc>
                <a:spcPct val="150000"/>
              </a:lnSpc>
              <a:buFont typeface="Arial" panose="020B0604020202020204" pitchFamily="34" charset="0"/>
              <a:buChar char="•"/>
            </a:pPr>
            <a:endParaRPr lang="en-US" dirty="0">
              <a:solidFill>
                <a:srgbClr val="002060"/>
              </a:solidFill>
            </a:endParaRPr>
          </a:p>
        </p:txBody>
      </p:sp>
      <p:sp>
        <p:nvSpPr>
          <p:cNvPr id="8" name="Rectangle 7"/>
          <p:cNvSpPr/>
          <p:nvPr/>
        </p:nvSpPr>
        <p:spPr>
          <a:xfrm>
            <a:off x="5379586" y="4490241"/>
            <a:ext cx="6812414" cy="1731243"/>
          </a:xfrm>
          <a:prstGeom prst="rect">
            <a:avLst/>
          </a:prstGeom>
        </p:spPr>
        <p:txBody>
          <a:bodyPr wrap="square">
            <a:spAutoFit/>
          </a:bodyPr>
          <a:lstStyle/>
          <a:p>
            <a:pPr marL="285750" indent="-285750">
              <a:lnSpc>
                <a:spcPct val="150000"/>
              </a:lnSpc>
              <a:buFont typeface="Arial" panose="020B0604020202020204" pitchFamily="34" charset="0"/>
              <a:buChar char="•"/>
            </a:pPr>
            <a:r>
              <a:rPr lang="en-US" b="1" dirty="0" smtClean="0">
                <a:solidFill>
                  <a:srgbClr val="C00000"/>
                </a:solidFill>
                <a:latin typeface="Times New Roman" panose="02020603050405020304" pitchFamily="18" charset="0"/>
                <a:cs typeface="Times New Roman" panose="02020603050405020304" pitchFamily="18" charset="0"/>
              </a:rPr>
              <a:t>Afterwards, Rosy gives the right answers on the board.</a:t>
            </a:r>
          </a:p>
          <a:p>
            <a:pPr marL="285750" indent="-285750">
              <a:lnSpc>
                <a:spcPct val="150000"/>
              </a:lnSpc>
              <a:buFont typeface="Arial" panose="020B0604020202020204" pitchFamily="34" charset="0"/>
              <a:buChar char="•"/>
            </a:pPr>
            <a:r>
              <a:rPr lang="en-US" b="1" dirty="0" smtClean="0">
                <a:solidFill>
                  <a:srgbClr val="C00000"/>
                </a:solidFill>
                <a:latin typeface="Times New Roman" panose="02020603050405020304" pitchFamily="18" charset="0"/>
                <a:cs typeface="Times New Roman" panose="02020603050405020304" pitchFamily="18" charset="0"/>
              </a:rPr>
              <a:t>This is revision for exams and gives the students more practice in the class. Actually, Rosy now knows more about the students situation, how much they memorized from the precious lesson.</a:t>
            </a:r>
            <a:endParaRPr lang="en-US" dirty="0">
              <a:solidFill>
                <a:srgbClr val="C00000"/>
              </a:solidFill>
            </a:endParaRPr>
          </a:p>
        </p:txBody>
      </p:sp>
    </p:spTree>
    <p:extLst>
      <p:ext uri="{BB962C8B-B14F-4D97-AF65-F5344CB8AC3E}">
        <p14:creationId xmlns:p14="http://schemas.microsoft.com/office/powerpoint/2010/main" val="1127130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338667"/>
            <a:ext cx="12192001" cy="6858000"/>
          </a:xfrm>
        </p:spPr>
      </p:pic>
      <p:sp>
        <p:nvSpPr>
          <p:cNvPr id="2" name="Title 1"/>
          <p:cNvSpPr>
            <a:spLocks noGrp="1"/>
          </p:cNvSpPr>
          <p:nvPr>
            <p:ph type="title"/>
          </p:nvPr>
        </p:nvSpPr>
        <p:spPr>
          <a:xfrm>
            <a:off x="928352" y="-85010"/>
            <a:ext cx="10515600" cy="966880"/>
          </a:xfrm>
        </p:spPr>
        <p:txBody>
          <a:bodyPr/>
          <a:lstStyle/>
          <a:p>
            <a:pPr algn="ctr"/>
            <a:r>
              <a:rPr lang="en-US" b="1" dirty="0" smtClean="0">
                <a:latin typeface="Times New Roman" panose="02020603050405020304" pitchFamily="18" charset="0"/>
                <a:cs typeface="Times New Roman" panose="02020603050405020304" pitchFamily="18" charset="0"/>
              </a:rPr>
              <a:t>Introducing different methodologies</a:t>
            </a:r>
            <a:endParaRPr 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5286" y="1443413"/>
            <a:ext cx="3495538" cy="2621653"/>
          </a:xfrm>
          <a:prstGeom prst="roundRect">
            <a:avLst>
              <a:gd name="adj" fmla="val 4167"/>
            </a:avLst>
          </a:prstGeom>
          <a:solidFill>
            <a:srgbClr val="FFFFFF"/>
          </a:solidFill>
          <a:ln w="76200"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7224" y="776595"/>
            <a:ext cx="3389067" cy="2541801"/>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Rectangle 10"/>
          <p:cNvSpPr/>
          <p:nvPr/>
        </p:nvSpPr>
        <p:spPr>
          <a:xfrm>
            <a:off x="4294143" y="3318904"/>
            <a:ext cx="3858381" cy="923330"/>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Rosy puts the words one by one on the white board and asks students to repeat all the words.</a:t>
            </a:r>
            <a:endParaRPr lang="en-US" dirty="0"/>
          </a:p>
        </p:txBody>
      </p:sp>
      <p:sp>
        <p:nvSpPr>
          <p:cNvPr id="12" name="Rectangle 11"/>
          <p:cNvSpPr/>
          <p:nvPr/>
        </p:nvSpPr>
        <p:spPr>
          <a:xfrm>
            <a:off x="8527814" y="4047261"/>
            <a:ext cx="3495523" cy="923330"/>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Then, Rosy asks all the students to write down all the words after repeating them.  </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76" y="1302841"/>
            <a:ext cx="3669719" cy="2752289"/>
          </a:xfrm>
          <a:prstGeom prst="roundRect">
            <a:avLst>
              <a:gd name="adj" fmla="val 16667"/>
            </a:avLst>
          </a:prstGeom>
          <a:ln w="57150">
            <a:solidFill>
              <a:schemeClr val="accent2"/>
            </a:solidFill>
          </a:ln>
          <a:effectLst>
            <a:outerShdw blurRad="152400" dist="317500" dir="5400000" sx="90000" sy="-19000" rotWithShape="0">
              <a:prstClr val="black">
                <a:alpha val="15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295397" y="4017060"/>
            <a:ext cx="3454126" cy="646331"/>
          </a:xfrm>
          <a:prstGeom prst="rect">
            <a:avLst/>
          </a:prstGeom>
        </p:spPr>
        <p:txBody>
          <a:bodyPr wrap="square">
            <a:spAutoFit/>
          </a:bodyPr>
          <a:lstStyle/>
          <a:p>
            <a:r>
              <a:rPr lang="en-US" b="1" dirty="0" smtClean="0">
                <a:solidFill>
                  <a:srgbClr val="002060"/>
                </a:solidFill>
                <a:latin typeface="Times New Roman" panose="02020603050405020304" pitchFamily="18" charset="0"/>
                <a:cs typeface="Times New Roman" panose="02020603050405020304" pitchFamily="18" charset="0"/>
              </a:rPr>
              <a:t>Checking what they know </a:t>
            </a:r>
          </a:p>
          <a:p>
            <a:r>
              <a:rPr lang="en-US" b="1" dirty="0" smtClean="0">
                <a:solidFill>
                  <a:srgbClr val="002060"/>
                </a:solidFill>
                <a:latin typeface="Times New Roman" panose="02020603050405020304" pitchFamily="18" charset="0"/>
                <a:cs typeface="Times New Roman" panose="02020603050405020304" pitchFamily="18" charset="0"/>
              </a:rPr>
              <a:t>and introducing the new words</a:t>
            </a:r>
            <a:endParaRPr lang="en-US" dirty="0">
              <a:solidFill>
                <a:srgbClr val="002060"/>
              </a:solidFill>
            </a:endParaRPr>
          </a:p>
        </p:txBody>
      </p:sp>
      <p:sp>
        <p:nvSpPr>
          <p:cNvPr id="10" name="Rectangle 9"/>
          <p:cNvSpPr/>
          <p:nvPr/>
        </p:nvSpPr>
        <p:spPr>
          <a:xfrm>
            <a:off x="266370" y="797583"/>
            <a:ext cx="2579508" cy="461665"/>
          </a:xfrm>
          <a:prstGeom prst="rect">
            <a:avLst/>
          </a:prstGeom>
        </p:spPr>
        <p:txBody>
          <a:bodyPr wrap="square">
            <a:spAutoFit/>
          </a:bodyPr>
          <a:lstStyle/>
          <a:p>
            <a:r>
              <a:rPr lang="en-US" sz="2400" b="1" u="sng" dirty="0" smtClean="0">
                <a:solidFill>
                  <a:srgbClr val="002060"/>
                </a:solidFill>
              </a:rPr>
              <a:t>Using word cards:</a:t>
            </a:r>
            <a:endParaRPr lang="en-US" sz="2400" b="1" u="sng" dirty="0">
              <a:solidFill>
                <a:srgbClr val="002060"/>
              </a:solidFill>
            </a:endParaRPr>
          </a:p>
        </p:txBody>
      </p:sp>
      <p:sp>
        <p:nvSpPr>
          <p:cNvPr id="3" name="Right Arrow 2"/>
          <p:cNvSpPr/>
          <p:nvPr/>
        </p:nvSpPr>
        <p:spPr>
          <a:xfrm rot="20299701">
            <a:off x="3471333" y="183847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1901328">
            <a:off x="7723743" y="1912371"/>
            <a:ext cx="978408" cy="621740"/>
          </a:xfrm>
          <a:prstGeom prst="rightArrow">
            <a:avLst>
              <a:gd name="adj1" fmla="val 35676"/>
              <a:gd name="adj2" fmla="val 475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2685" y="4468135"/>
            <a:ext cx="2993457" cy="2245093"/>
          </a:xfrm>
          <a:prstGeom prst="rect">
            <a:avLst/>
          </a:prstGeom>
          <a:ln w="57150">
            <a:solidFill>
              <a:srgbClr val="00B0F0"/>
            </a:solidFill>
          </a:ln>
          <a:effectLst>
            <a:outerShdw blurRad="152400" dist="317500" dir="5400000" sx="90000" sy="-19000" rotWithShape="0">
              <a:prstClr val="black">
                <a:alpha val="15000"/>
              </a:prstClr>
            </a:outerShdw>
          </a:effectLst>
        </p:spPr>
      </p:pic>
      <p:sp>
        <p:nvSpPr>
          <p:cNvPr id="15" name="Right Arrow 14"/>
          <p:cNvSpPr/>
          <p:nvPr/>
        </p:nvSpPr>
        <p:spPr>
          <a:xfrm rot="7736290">
            <a:off x="7770305" y="4075433"/>
            <a:ext cx="978408" cy="621740"/>
          </a:xfrm>
          <a:prstGeom prst="rightArrow">
            <a:avLst>
              <a:gd name="adj1" fmla="val 35676"/>
              <a:gd name="adj2" fmla="val 4750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93586" y="5839634"/>
            <a:ext cx="4580738" cy="646331"/>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Rosy shows an action for each word from which the students try to guess the words.</a:t>
            </a:r>
            <a:endParaRPr lang="en-US" dirty="0"/>
          </a:p>
        </p:txBody>
      </p:sp>
      <p:sp>
        <p:nvSpPr>
          <p:cNvPr id="17" name="TextBox 16"/>
          <p:cNvSpPr txBox="1"/>
          <p:nvPr/>
        </p:nvSpPr>
        <p:spPr>
          <a:xfrm>
            <a:off x="411593" y="1399232"/>
            <a:ext cx="540952" cy="461665"/>
          </a:xfrm>
          <a:prstGeom prst="rect">
            <a:avLst/>
          </a:prstGeom>
          <a:noFill/>
          <a:ln>
            <a:solidFill>
              <a:schemeClr val="tx1"/>
            </a:solidFill>
          </a:ln>
        </p:spPr>
        <p:txBody>
          <a:bodyPr wrap="square" rtlCol="0">
            <a:spAutoFit/>
          </a:bodyPr>
          <a:lstStyle/>
          <a:p>
            <a:r>
              <a:rPr lang="en-US" sz="2400" b="1" dirty="0" smtClean="0"/>
              <a:t> 1</a:t>
            </a:r>
            <a:endParaRPr lang="en-US" sz="2400" b="1" dirty="0"/>
          </a:p>
        </p:txBody>
      </p:sp>
      <p:sp>
        <p:nvSpPr>
          <p:cNvPr id="18" name="TextBox 17"/>
          <p:cNvSpPr txBox="1"/>
          <p:nvPr/>
        </p:nvSpPr>
        <p:spPr>
          <a:xfrm>
            <a:off x="8490117" y="1022510"/>
            <a:ext cx="540952" cy="461665"/>
          </a:xfrm>
          <a:prstGeom prst="rect">
            <a:avLst/>
          </a:prstGeom>
          <a:noFill/>
          <a:ln>
            <a:solidFill>
              <a:schemeClr val="tx1"/>
            </a:solidFill>
          </a:ln>
        </p:spPr>
        <p:txBody>
          <a:bodyPr wrap="square" rtlCol="0">
            <a:spAutoFit/>
          </a:bodyPr>
          <a:lstStyle/>
          <a:p>
            <a:r>
              <a:rPr lang="en-US" sz="2400" b="1" dirty="0" smtClean="0"/>
              <a:t> 3</a:t>
            </a:r>
            <a:endParaRPr lang="en-US" sz="2400" b="1" dirty="0"/>
          </a:p>
        </p:txBody>
      </p:sp>
      <p:sp>
        <p:nvSpPr>
          <p:cNvPr id="19" name="TextBox 18"/>
          <p:cNvSpPr txBox="1"/>
          <p:nvPr/>
        </p:nvSpPr>
        <p:spPr>
          <a:xfrm>
            <a:off x="3950346" y="751613"/>
            <a:ext cx="540952" cy="461665"/>
          </a:xfrm>
          <a:prstGeom prst="rect">
            <a:avLst/>
          </a:prstGeom>
          <a:noFill/>
          <a:ln>
            <a:solidFill>
              <a:schemeClr val="tx1"/>
            </a:solidFill>
          </a:ln>
        </p:spPr>
        <p:txBody>
          <a:bodyPr wrap="square" rtlCol="0">
            <a:spAutoFit/>
          </a:bodyPr>
          <a:lstStyle/>
          <a:p>
            <a:r>
              <a:rPr lang="en-US" sz="2400" b="1" dirty="0" smtClean="0"/>
              <a:t> 2</a:t>
            </a:r>
            <a:endParaRPr lang="en-US" sz="2400" b="1" dirty="0"/>
          </a:p>
        </p:txBody>
      </p:sp>
      <p:sp>
        <p:nvSpPr>
          <p:cNvPr id="20" name="TextBox 19"/>
          <p:cNvSpPr txBox="1"/>
          <p:nvPr/>
        </p:nvSpPr>
        <p:spPr>
          <a:xfrm>
            <a:off x="4267383" y="5383907"/>
            <a:ext cx="540952" cy="461665"/>
          </a:xfrm>
          <a:prstGeom prst="rect">
            <a:avLst/>
          </a:prstGeom>
          <a:noFill/>
          <a:ln>
            <a:solidFill>
              <a:schemeClr val="tx1"/>
            </a:solidFill>
          </a:ln>
        </p:spPr>
        <p:txBody>
          <a:bodyPr wrap="square" rtlCol="0">
            <a:spAutoFit/>
          </a:bodyPr>
          <a:lstStyle/>
          <a:p>
            <a:r>
              <a:rPr lang="en-US" sz="2400" b="1" dirty="0" smtClean="0"/>
              <a:t> 4</a:t>
            </a:r>
            <a:endParaRPr lang="en-US" sz="2400" b="1" dirty="0"/>
          </a:p>
        </p:txBody>
      </p:sp>
    </p:spTree>
    <p:extLst>
      <p:ext uri="{BB962C8B-B14F-4D97-AF65-F5344CB8AC3E}">
        <p14:creationId xmlns:p14="http://schemas.microsoft.com/office/powerpoint/2010/main" val="3364144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29231"/>
            <a:ext cx="12192000" cy="68580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335" y="3519843"/>
            <a:ext cx="4148665" cy="3111499"/>
          </a:xfrm>
          <a:prstGeom prst="ellipse">
            <a:avLst/>
          </a:prstGeom>
          <a:ln w="63500" cap="rnd">
            <a:solidFill>
              <a:schemeClr val="accent4">
                <a:lumMod val="60000"/>
                <a:lumOff val="40000"/>
              </a:schemeClr>
            </a:solidFill>
          </a:ln>
          <a:effectLst>
            <a:outerShdw blurRad="76200" dir="13500000" sy="23000" kx="1200000" algn="br"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2925" y="4144654"/>
            <a:ext cx="3392015" cy="2544012"/>
          </a:xfrm>
          <a:prstGeom prst="rect">
            <a:avLst/>
          </a:prstGeom>
          <a:ln w="57150">
            <a:solidFill>
              <a:srgbClr val="FF00FF"/>
            </a:solidFill>
          </a:ln>
          <a:effectLst>
            <a:outerShdw blurRad="76200" dir="18900000" sy="23000" kx="-1200000" algn="bl" rotWithShape="0">
              <a:prstClr val="black">
                <a:alpha val="2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440" y="770143"/>
            <a:ext cx="4267560" cy="3200670"/>
          </a:xfrm>
          <a:prstGeom prst="ellipse">
            <a:avLst/>
          </a:prstGeom>
          <a:ln w="63500" cap="rnd">
            <a:solidFill>
              <a:srgbClr val="00B0F0"/>
            </a:solidFill>
          </a:ln>
          <a:effectLst>
            <a:outerShdw blurRad="76200" dir="13500000" sy="23000" kx="1200000" algn="br"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5535833" y="3301671"/>
            <a:ext cx="2964605" cy="3416320"/>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Then, she divides them into small groups and asks them to write down the words they can remember.</a:t>
            </a:r>
          </a:p>
          <a:p>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The students have no fear for the informal assessment test because they have to discuss together.</a:t>
            </a:r>
            <a:endParaRPr lang="en-US"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834" y="613085"/>
            <a:ext cx="2784248" cy="2088186"/>
          </a:xfrm>
          <a:prstGeom prst="rect">
            <a:avLst/>
          </a:prstGeom>
          <a:ln w="57150">
            <a:solidFill>
              <a:schemeClr val="accent4">
                <a:lumMod val="60000"/>
                <a:lumOff val="40000"/>
              </a:schemeClr>
            </a:solidFill>
          </a:ln>
          <a:effectLst>
            <a:outerShdw blurRad="76200" dir="13500000" sy="23000" kx="1200000" algn="br" rotWithShape="0">
              <a:prstClr val="black">
                <a:alpha val="20000"/>
              </a:prstClr>
            </a:outerShdw>
          </a:effectLst>
        </p:spPr>
      </p:pic>
      <p:sp>
        <p:nvSpPr>
          <p:cNvPr id="10" name="Rectangle 9"/>
          <p:cNvSpPr/>
          <p:nvPr/>
        </p:nvSpPr>
        <p:spPr>
          <a:xfrm>
            <a:off x="0" y="2852548"/>
            <a:ext cx="4252756" cy="1477328"/>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Rosy removes words one by one and asks them to repeat the words. How many words can they remember as she removes them. She repeats the words over and over</a:t>
            </a:r>
          </a:p>
        </p:txBody>
      </p:sp>
      <p:sp>
        <p:nvSpPr>
          <p:cNvPr id="12" name="Rectangle 11"/>
          <p:cNvSpPr/>
          <p:nvPr/>
        </p:nvSpPr>
        <p:spPr>
          <a:xfrm>
            <a:off x="3020875" y="1382260"/>
            <a:ext cx="3825030" cy="1200329"/>
          </a:xfrm>
          <a:prstGeom prst="rect">
            <a:avLst/>
          </a:prstGeom>
        </p:spPr>
        <p:txBody>
          <a:bodyPr wrap="square">
            <a:spAutoFit/>
          </a:bodyPr>
          <a:lstStyle/>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The children have fun practicing the actions for the words. The begin to recognise the words easily</a:t>
            </a:r>
          </a:p>
        </p:txBody>
      </p:sp>
      <p:sp>
        <p:nvSpPr>
          <p:cNvPr id="13" name="TextBox 12"/>
          <p:cNvSpPr txBox="1"/>
          <p:nvPr/>
        </p:nvSpPr>
        <p:spPr>
          <a:xfrm>
            <a:off x="3232519" y="1009838"/>
            <a:ext cx="540952" cy="461665"/>
          </a:xfrm>
          <a:prstGeom prst="rect">
            <a:avLst/>
          </a:prstGeom>
          <a:noFill/>
          <a:ln>
            <a:solidFill>
              <a:schemeClr val="tx1"/>
            </a:solidFill>
          </a:ln>
        </p:spPr>
        <p:txBody>
          <a:bodyPr wrap="square" rtlCol="0">
            <a:spAutoFit/>
          </a:bodyPr>
          <a:lstStyle/>
          <a:p>
            <a:r>
              <a:rPr lang="en-US" sz="2400" b="1" dirty="0" smtClean="0"/>
              <a:t> 5</a:t>
            </a:r>
            <a:endParaRPr lang="en-US" sz="2400" b="1" dirty="0"/>
          </a:p>
        </p:txBody>
      </p:sp>
      <p:sp>
        <p:nvSpPr>
          <p:cNvPr id="14" name="TextBox 13"/>
          <p:cNvSpPr txBox="1"/>
          <p:nvPr/>
        </p:nvSpPr>
        <p:spPr>
          <a:xfrm>
            <a:off x="938875" y="4160592"/>
            <a:ext cx="540952" cy="461665"/>
          </a:xfrm>
          <a:prstGeom prst="rect">
            <a:avLst/>
          </a:prstGeom>
          <a:noFill/>
          <a:ln>
            <a:solidFill>
              <a:schemeClr val="tx1"/>
            </a:solidFill>
          </a:ln>
        </p:spPr>
        <p:txBody>
          <a:bodyPr wrap="square" rtlCol="0">
            <a:spAutoFit/>
          </a:bodyPr>
          <a:lstStyle/>
          <a:p>
            <a:r>
              <a:rPr lang="en-US" sz="2400" b="1" dirty="0" smtClean="0"/>
              <a:t> 6</a:t>
            </a:r>
            <a:endParaRPr lang="en-US" sz="2400" b="1" dirty="0"/>
          </a:p>
        </p:txBody>
      </p:sp>
      <p:sp>
        <p:nvSpPr>
          <p:cNvPr id="15" name="TextBox 14"/>
          <p:cNvSpPr txBox="1"/>
          <p:nvPr/>
        </p:nvSpPr>
        <p:spPr>
          <a:xfrm>
            <a:off x="7394542" y="2913760"/>
            <a:ext cx="540952" cy="461665"/>
          </a:xfrm>
          <a:prstGeom prst="rect">
            <a:avLst/>
          </a:prstGeom>
          <a:noFill/>
          <a:ln>
            <a:solidFill>
              <a:schemeClr val="tx1"/>
            </a:solidFill>
          </a:ln>
        </p:spPr>
        <p:txBody>
          <a:bodyPr wrap="square" rtlCol="0">
            <a:spAutoFit/>
          </a:bodyPr>
          <a:lstStyle/>
          <a:p>
            <a:r>
              <a:rPr lang="en-US" sz="2400" b="1" dirty="0" smtClean="0"/>
              <a:t> 7</a:t>
            </a:r>
            <a:endParaRPr lang="en-US" sz="2400" b="1" dirty="0"/>
          </a:p>
        </p:txBody>
      </p:sp>
      <p:sp>
        <p:nvSpPr>
          <p:cNvPr id="16" name="Right Arrow 15"/>
          <p:cNvSpPr/>
          <p:nvPr/>
        </p:nvSpPr>
        <p:spPr>
          <a:xfrm rot="7134297">
            <a:off x="3699406" y="2472895"/>
            <a:ext cx="714495" cy="34457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20299701">
            <a:off x="4564042" y="3648333"/>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1"/>
          <p:cNvSpPr txBox="1">
            <a:spLocks/>
          </p:cNvSpPr>
          <p:nvPr/>
        </p:nvSpPr>
        <p:spPr>
          <a:xfrm>
            <a:off x="928352" y="-94066"/>
            <a:ext cx="10515600" cy="787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latin typeface="Times New Roman" panose="02020603050405020304" pitchFamily="18" charset="0"/>
                <a:cs typeface="Times New Roman" panose="02020603050405020304" pitchFamily="18" charset="0"/>
              </a:rPr>
              <a:t>Introducing different methodologies</a:t>
            </a:r>
            <a:endParaRPr lang="en-US" b="1" dirty="0">
              <a:latin typeface="Times New Roman" panose="02020603050405020304" pitchFamily="18" charset="0"/>
              <a:cs typeface="Times New Roman" panose="02020603050405020304" pitchFamily="18" charset="0"/>
            </a:endParaRPr>
          </a:p>
        </p:txBody>
      </p:sp>
      <p:sp>
        <p:nvSpPr>
          <p:cNvPr id="20" name="Rectangle 19"/>
          <p:cNvSpPr/>
          <p:nvPr/>
        </p:nvSpPr>
        <p:spPr>
          <a:xfrm>
            <a:off x="4605746" y="656484"/>
            <a:ext cx="2579508" cy="461665"/>
          </a:xfrm>
          <a:prstGeom prst="rect">
            <a:avLst/>
          </a:prstGeom>
        </p:spPr>
        <p:txBody>
          <a:bodyPr wrap="square">
            <a:spAutoFit/>
          </a:bodyPr>
          <a:lstStyle/>
          <a:p>
            <a:r>
              <a:rPr lang="en-US" sz="2400" b="1" u="sng" dirty="0" smtClean="0">
                <a:solidFill>
                  <a:srgbClr val="002060"/>
                </a:solidFill>
              </a:rPr>
              <a:t>Using word cards:</a:t>
            </a:r>
            <a:endParaRPr lang="en-US" sz="2400" b="1" u="sng" dirty="0">
              <a:solidFill>
                <a:srgbClr val="002060"/>
              </a:solidFill>
            </a:endParaRPr>
          </a:p>
        </p:txBody>
      </p:sp>
    </p:spTree>
    <p:extLst>
      <p:ext uri="{BB962C8B-B14F-4D97-AF65-F5344CB8AC3E}">
        <p14:creationId xmlns:p14="http://schemas.microsoft.com/office/powerpoint/2010/main" val="349200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0"/>
            <a:ext cx="12192001" cy="6858000"/>
          </a:xfrm>
        </p:spPr>
      </p:pic>
      <p:sp>
        <p:nvSpPr>
          <p:cNvPr id="2" name="Title 1"/>
          <p:cNvSpPr>
            <a:spLocks noGrp="1"/>
          </p:cNvSpPr>
          <p:nvPr>
            <p:ph type="title"/>
          </p:nvPr>
        </p:nvSpPr>
        <p:spPr>
          <a:xfrm>
            <a:off x="838198" y="-112000"/>
            <a:ext cx="10515600" cy="1325563"/>
          </a:xfrm>
        </p:spPr>
        <p:txBody>
          <a:bodyPr/>
          <a:lstStyle/>
          <a:p>
            <a:pPr algn="ctr"/>
            <a:r>
              <a:rPr lang="en-US" b="1" dirty="0" smtClean="0">
                <a:latin typeface="Times New Roman" panose="02020603050405020304" pitchFamily="18" charset="0"/>
                <a:cs typeface="Times New Roman" panose="02020603050405020304" pitchFamily="18" charset="0"/>
              </a:rPr>
              <a:t>Introducing new methodologies:</a:t>
            </a:r>
            <a:br>
              <a:rPr lang="en-US" b="1" dirty="0" smtClean="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Checking by </a:t>
            </a:r>
            <a:r>
              <a:rPr lang="en-US" sz="3600" b="1" dirty="0">
                <a:latin typeface="Times New Roman" panose="02020603050405020304" pitchFamily="18" charset="0"/>
                <a:cs typeface="Times New Roman" panose="02020603050405020304" pitchFamily="18" charset="0"/>
              </a:rPr>
              <a:t>q</a:t>
            </a:r>
            <a:r>
              <a:rPr lang="en-US" sz="3600" b="1" dirty="0" smtClean="0">
                <a:latin typeface="Times New Roman" panose="02020603050405020304" pitchFamily="18" charset="0"/>
                <a:cs typeface="Times New Roman" panose="02020603050405020304" pitchFamily="18" charset="0"/>
              </a:rPr>
              <a:t>uestioning</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483" y="2824968"/>
            <a:ext cx="4950160" cy="3712620"/>
          </a:xfrm>
          <a:prstGeom prst="rect">
            <a:avLst/>
          </a:prstGeom>
          <a:ln w="57150">
            <a:solidFill>
              <a:schemeClr val="accent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13" y="2566754"/>
            <a:ext cx="4477331" cy="3357999"/>
          </a:xfrm>
          <a:prstGeom prst="rect">
            <a:avLst/>
          </a:prstGeom>
          <a:ln w="57150">
            <a:solidFill>
              <a:schemeClr val="accent1"/>
            </a:solidFill>
          </a:ln>
        </p:spPr>
      </p:pic>
      <p:sp>
        <p:nvSpPr>
          <p:cNvPr id="8" name="Rectangle 7"/>
          <p:cNvSpPr/>
          <p:nvPr/>
        </p:nvSpPr>
        <p:spPr>
          <a:xfrm>
            <a:off x="481885" y="1325563"/>
            <a:ext cx="4494738" cy="1477328"/>
          </a:xfrm>
          <a:prstGeom prst="rect">
            <a:avLst/>
          </a:prstGeom>
        </p:spPr>
        <p:txBody>
          <a:bodyPr wrap="square">
            <a:spAutoFit/>
          </a:bodyPr>
          <a:lstStyle/>
          <a:p>
            <a:r>
              <a:rPr lang="en-US" b="1" dirty="0" smtClean="0">
                <a:solidFill>
                  <a:srgbClr val="002060"/>
                </a:solidFill>
                <a:latin typeface="Times New Roman" panose="02020603050405020304" pitchFamily="18" charset="0"/>
                <a:cs typeface="Times New Roman" panose="02020603050405020304" pitchFamily="18" charset="0"/>
              </a:rPr>
              <a:t>Rosy uses an outdoor activity for checking.</a:t>
            </a:r>
          </a:p>
          <a:p>
            <a:r>
              <a:rPr lang="en-US" b="1" dirty="0" smtClean="0">
                <a:solidFill>
                  <a:srgbClr val="002060"/>
                </a:solidFill>
                <a:latin typeface="Times New Roman" panose="02020603050405020304" pitchFamily="18" charset="0"/>
                <a:cs typeface="Times New Roman" panose="02020603050405020304" pitchFamily="18" charset="0"/>
              </a:rPr>
              <a:t>She asks questions about the vocabulary  to find out how the students respond (</a:t>
            </a:r>
            <a:r>
              <a:rPr lang="en-US" b="1" dirty="0" err="1" smtClean="0">
                <a:solidFill>
                  <a:srgbClr val="002060"/>
                </a:solidFill>
                <a:latin typeface="Times New Roman" panose="02020603050405020304" pitchFamily="18" charset="0"/>
                <a:cs typeface="Times New Roman" panose="02020603050405020304" pitchFamily="18" charset="0"/>
              </a:rPr>
              <a:t>eg</a:t>
            </a:r>
            <a:r>
              <a:rPr lang="en-US" b="1" dirty="0" smtClean="0">
                <a:solidFill>
                  <a:srgbClr val="002060"/>
                </a:solidFill>
                <a:latin typeface="Times New Roman" panose="02020603050405020304" pitchFamily="18" charset="0"/>
                <a:cs typeface="Times New Roman" panose="02020603050405020304" pitchFamily="18" charset="0"/>
              </a:rPr>
              <a:t>: Who loves their </a:t>
            </a:r>
            <a:r>
              <a:rPr lang="en-US" b="1" u="sng" dirty="0" smtClean="0">
                <a:solidFill>
                  <a:srgbClr val="002060"/>
                </a:solidFill>
                <a:latin typeface="Times New Roman" panose="02020603050405020304" pitchFamily="18" charset="0"/>
                <a:cs typeface="Times New Roman" panose="02020603050405020304" pitchFamily="18" charset="0"/>
              </a:rPr>
              <a:t>parents</a:t>
            </a:r>
            <a:r>
              <a:rPr lang="en-US" b="1" dirty="0" smtClean="0">
                <a:solidFill>
                  <a:srgbClr val="002060"/>
                </a:solidFill>
                <a:latin typeface="Times New Roman" panose="02020603050405020304" pitchFamily="18" charset="0"/>
                <a:cs typeface="Times New Roman" panose="02020603050405020304" pitchFamily="18" charset="0"/>
              </a:rPr>
              <a:t>? Who likes  the </a:t>
            </a:r>
            <a:r>
              <a:rPr lang="en-US" b="1" u="sng" dirty="0" smtClean="0">
                <a:solidFill>
                  <a:srgbClr val="002060"/>
                </a:solidFill>
                <a:latin typeface="Times New Roman" panose="02020603050405020304" pitchFamily="18" charset="0"/>
                <a:cs typeface="Times New Roman" panose="02020603050405020304" pitchFamily="18" charset="0"/>
              </a:rPr>
              <a:t>enemy</a:t>
            </a:r>
            <a:r>
              <a:rPr lang="en-US" b="1" dirty="0" smtClean="0">
                <a:solidFill>
                  <a:srgbClr val="002060"/>
                </a:solidFill>
                <a:latin typeface="Times New Roman" panose="02020603050405020304" pitchFamily="18" charset="0"/>
                <a:cs typeface="Times New Roman" panose="02020603050405020304" pitchFamily="18" charset="0"/>
              </a:rPr>
              <a:t>?)</a:t>
            </a:r>
          </a:p>
          <a:p>
            <a:r>
              <a:rPr lang="en-US" b="1" dirty="0" smtClean="0">
                <a:solidFill>
                  <a:srgbClr val="002060"/>
                </a:solidFill>
                <a:latin typeface="Times New Roman" panose="02020603050405020304" pitchFamily="18" charset="0"/>
                <a:cs typeface="Times New Roman" panose="02020603050405020304" pitchFamily="18" charset="0"/>
              </a:rPr>
              <a:t> </a:t>
            </a:r>
            <a:endParaRPr lang="en-US" dirty="0">
              <a:solidFill>
                <a:srgbClr val="002060"/>
              </a:solidFill>
            </a:endParaRPr>
          </a:p>
        </p:txBody>
      </p:sp>
      <p:sp>
        <p:nvSpPr>
          <p:cNvPr id="9" name="Rectangle 8"/>
          <p:cNvSpPr/>
          <p:nvPr/>
        </p:nvSpPr>
        <p:spPr>
          <a:xfrm>
            <a:off x="6609023" y="1490178"/>
            <a:ext cx="5296651" cy="1200329"/>
          </a:xfrm>
          <a:prstGeom prst="rect">
            <a:avLst/>
          </a:prstGeom>
        </p:spPr>
        <p:txBody>
          <a:bodyPr wrap="square">
            <a:spAutoFit/>
          </a:bodyPr>
          <a:lstStyle/>
          <a:p>
            <a:pPr marL="285750" indent="-285750">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Rosy lines the children up in two lines. One line is ‘like’ and one is ‘dislike’. </a:t>
            </a:r>
          </a:p>
          <a:p>
            <a:pPr marL="285750" indent="-285750">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This activities are good for the teacher to know more about student’s situations and feelings.</a:t>
            </a:r>
            <a:endParaRPr lang="en-US" dirty="0">
              <a:solidFill>
                <a:srgbClr val="002060"/>
              </a:solidFill>
            </a:endParaRPr>
          </a:p>
        </p:txBody>
      </p:sp>
      <p:sp>
        <p:nvSpPr>
          <p:cNvPr id="10" name="Rectangle 9"/>
          <p:cNvSpPr/>
          <p:nvPr/>
        </p:nvSpPr>
        <p:spPr>
          <a:xfrm>
            <a:off x="321960" y="6068211"/>
            <a:ext cx="5589443" cy="646331"/>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There are three students who do not like their parents – Rosy knows they have not understood the word.</a:t>
            </a:r>
            <a:endParaRPr lang="en-US" dirty="0"/>
          </a:p>
        </p:txBody>
      </p:sp>
    </p:spTree>
    <p:extLst>
      <p:ext uri="{BB962C8B-B14F-4D97-AF65-F5344CB8AC3E}">
        <p14:creationId xmlns:p14="http://schemas.microsoft.com/office/powerpoint/2010/main" val="236322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
        <p:nvSpPr>
          <p:cNvPr id="2" name="Title 1"/>
          <p:cNvSpPr>
            <a:spLocks noGrp="1"/>
          </p:cNvSpPr>
          <p:nvPr>
            <p:ph type="title"/>
          </p:nvPr>
        </p:nvSpPr>
        <p:spPr>
          <a:xfrm>
            <a:off x="696532" y="0"/>
            <a:ext cx="10515600" cy="1325563"/>
          </a:xfrm>
        </p:spPr>
        <p:txBody>
          <a:bodyPr/>
          <a:lstStyle/>
          <a:p>
            <a:pPr algn="ctr"/>
            <a:r>
              <a:rPr lang="en-US" b="1" dirty="0" err="1" smtClean="0">
                <a:latin typeface="Times New Roman" panose="02020603050405020304" pitchFamily="18" charset="0"/>
                <a:cs typeface="Times New Roman" panose="02020603050405020304" pitchFamily="18" charset="0"/>
              </a:rPr>
              <a:t>Naw</a:t>
            </a:r>
            <a:r>
              <a:rPr lang="en-US" b="1" dirty="0" smtClean="0">
                <a:latin typeface="Times New Roman" panose="02020603050405020304" pitchFamily="18" charset="0"/>
                <a:cs typeface="Times New Roman" panose="02020603050405020304" pitchFamily="18" charset="0"/>
              </a:rPr>
              <a:t> Rosy </a:t>
            </a:r>
            <a:r>
              <a:rPr lang="en-US" b="1" dirty="0" err="1" smtClean="0">
                <a:latin typeface="Times New Roman" panose="02020603050405020304" pitchFamily="18" charset="0"/>
                <a:cs typeface="Times New Roman" panose="02020603050405020304" pitchFamily="18" charset="0"/>
              </a:rPr>
              <a:t>Kyaw</a:t>
            </a:r>
            <a:endParaRPr lang="en-US"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18" t="17456" r="33712" b="15931"/>
          <a:stretch/>
        </p:blipFill>
        <p:spPr>
          <a:xfrm>
            <a:off x="6757678" y="1492147"/>
            <a:ext cx="5021124" cy="4275938"/>
          </a:xfrm>
          <a:prstGeom prst="rect">
            <a:avLst/>
          </a:prstGeom>
          <a:ln w="190500" cap="sq">
            <a:solidFill>
              <a:schemeClr val="tx1">
                <a:lumMod val="75000"/>
                <a:lumOff val="25000"/>
              </a:schemeClr>
            </a:solidFill>
            <a:prstDash val="solid"/>
            <a:miter lim="800000"/>
          </a:ln>
          <a:effectLst>
            <a:glow rad="228600">
              <a:schemeClr val="accent2">
                <a:satMod val="175000"/>
                <a:alpha val="40000"/>
              </a:schemeClr>
            </a:glow>
            <a:outerShdw blurRad="50800" dist="38100" dir="2700000" algn="tl" rotWithShape="0">
              <a:prstClr val="black">
                <a:alpha val="4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8052489" y="5934669"/>
            <a:ext cx="3417220" cy="646331"/>
          </a:xfrm>
          <a:prstGeom prst="rect">
            <a:avLst/>
          </a:prstGeom>
        </p:spPr>
        <p:txBody>
          <a:bodyPr wrap="square">
            <a:spAutoFit/>
          </a:bodyPr>
          <a:lstStyle/>
          <a:p>
            <a:r>
              <a:rPr lang="en-US"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Naw</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Rosy </a:t>
            </a:r>
            <a:r>
              <a:rPr lang="en-US"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Kyaw</a:t>
            </a:r>
            <a:r>
              <a:rPr lang="en-US"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when she teaches Science to Grade-III</a:t>
            </a:r>
            <a:endParaRPr lang="en-US" dirty="0">
              <a:effectLst>
                <a:outerShdw blurRad="38100" dist="38100" dir="2700000" algn="tl">
                  <a:srgbClr val="000000">
                    <a:alpha val="43137"/>
                  </a:srgbClr>
                </a:outerShdw>
              </a:effectLst>
            </a:endParaRPr>
          </a:p>
        </p:txBody>
      </p:sp>
      <p:sp>
        <p:nvSpPr>
          <p:cNvPr id="6" name="Rectangle 5"/>
          <p:cNvSpPr/>
          <p:nvPr/>
        </p:nvSpPr>
        <p:spPr>
          <a:xfrm>
            <a:off x="305755" y="1492147"/>
            <a:ext cx="5575087" cy="5632311"/>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Background </a:t>
            </a:r>
            <a:r>
              <a:rPr lang="en-US" sz="2400" b="1" dirty="0" smtClean="0">
                <a:latin typeface="Times New Roman" panose="02020603050405020304" pitchFamily="18" charset="0"/>
                <a:cs typeface="Times New Roman" panose="02020603050405020304" pitchFamily="18" charset="0"/>
              </a:rPr>
              <a:t>Information</a:t>
            </a:r>
          </a:p>
          <a:p>
            <a:pPr marL="285750" indent="-28575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 </a:t>
            </a:r>
            <a:r>
              <a:rPr lang="en-US" sz="2000" b="1" dirty="0" smtClean="0">
                <a:solidFill>
                  <a:srgbClr val="002060"/>
                </a:solidFill>
                <a:latin typeface="Times New Roman" panose="02020603050405020304" pitchFamily="18" charset="0"/>
                <a:cs typeface="Times New Roman" panose="02020603050405020304" pitchFamily="18" charset="0"/>
              </a:rPr>
              <a:t>She is a Karen who is a new teacher and she teaches Science and English in Grade-III. She is 25 years old, has</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smtClean="0">
                <a:solidFill>
                  <a:srgbClr val="002060"/>
                </a:solidFill>
                <a:latin typeface="Times New Roman" panose="02020603050405020304" pitchFamily="18" charset="0"/>
                <a:cs typeface="Times New Roman" panose="02020603050405020304" pitchFamily="18" charset="0"/>
              </a:rPr>
              <a:t>one daughter and lives with her family. She has been living in Thailand since 2007. Teaching is her hobby. She has no teacher training, but had attend youth training (TOT) for one week last year. </a:t>
            </a:r>
          </a:p>
          <a:p>
            <a:endParaRPr lang="en-US" sz="2000" b="1" dirty="0" smtClean="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dirty="0" smtClean="0">
                <a:solidFill>
                  <a:srgbClr val="002060"/>
                </a:solidFill>
                <a:latin typeface="Times New Roman" panose="02020603050405020304" pitchFamily="18" charset="0"/>
                <a:cs typeface="Times New Roman" panose="02020603050405020304" pitchFamily="18" charset="0"/>
              </a:rPr>
              <a:t>She finished Grade-12 at Has </a:t>
            </a:r>
            <a:r>
              <a:rPr lang="en-US" sz="2000" b="1" dirty="0" err="1" smtClean="0">
                <a:solidFill>
                  <a:srgbClr val="002060"/>
                </a:solidFill>
                <a:latin typeface="Times New Roman" panose="02020603050405020304" pitchFamily="18" charset="0"/>
                <a:cs typeface="Times New Roman" panose="02020603050405020304" pitchFamily="18" charset="0"/>
              </a:rPr>
              <a:t>Thoo</a:t>
            </a:r>
            <a:r>
              <a:rPr lang="en-US" sz="2000" b="1" dirty="0" smtClean="0">
                <a:solidFill>
                  <a:srgbClr val="002060"/>
                </a:solidFill>
                <a:latin typeface="Times New Roman" panose="02020603050405020304" pitchFamily="18" charset="0"/>
                <a:cs typeface="Times New Roman" panose="02020603050405020304" pitchFamily="18" charset="0"/>
              </a:rPr>
              <a:t>  Lei Orphanage learning </a:t>
            </a:r>
            <a:r>
              <a:rPr lang="en-US" sz="2000" b="1" dirty="0" err="1" smtClean="0">
                <a:solidFill>
                  <a:srgbClr val="002060"/>
                </a:solidFill>
                <a:latin typeface="Times New Roman" panose="02020603050405020304" pitchFamily="18" charset="0"/>
                <a:cs typeface="Times New Roman" panose="02020603050405020304" pitchFamily="18" charset="0"/>
              </a:rPr>
              <a:t>centre</a:t>
            </a:r>
            <a:r>
              <a:rPr lang="en-US" sz="2000" b="1" dirty="0" smtClean="0">
                <a:solidFill>
                  <a:srgbClr val="002060"/>
                </a:solidFill>
                <a:latin typeface="Times New Roman" panose="02020603050405020304" pitchFamily="18" charset="0"/>
                <a:cs typeface="Times New Roman" panose="02020603050405020304" pitchFamily="18" charset="0"/>
              </a:rPr>
              <a:t>. Previously, she worked at Burma Act as a member for two years.</a:t>
            </a:r>
          </a:p>
          <a:p>
            <a:pPr marL="285750" indent="-285750">
              <a:buFont typeface="Arial" panose="020B0604020202020204" pitchFamily="34" charset="0"/>
              <a:buChar char="•"/>
            </a:pPr>
            <a:endParaRPr lang="en-US" sz="2000" b="1" dirty="0" smtClean="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dirty="0">
                <a:solidFill>
                  <a:srgbClr val="002060"/>
                </a:solidFill>
                <a:latin typeface="Times New Roman" panose="02020603050405020304" pitchFamily="18" charset="0"/>
                <a:cs typeface="Times New Roman" panose="02020603050405020304" pitchFamily="18" charset="0"/>
              </a:rPr>
              <a:t>N</a:t>
            </a:r>
            <a:r>
              <a:rPr lang="en-US" sz="2000" b="1" dirty="0" smtClean="0">
                <a:solidFill>
                  <a:srgbClr val="002060"/>
                </a:solidFill>
                <a:latin typeface="Times New Roman" panose="02020603050405020304" pitchFamily="18" charset="0"/>
                <a:cs typeface="Times New Roman" panose="02020603050405020304" pitchFamily="18" charset="0"/>
              </a:rPr>
              <a:t>ext year, she hopes to teach at </a:t>
            </a:r>
            <a:r>
              <a:rPr lang="en-US" sz="2000" b="1" dirty="0" err="1" smtClean="0">
                <a:solidFill>
                  <a:srgbClr val="002060"/>
                </a:solidFill>
                <a:latin typeface="Times New Roman" panose="02020603050405020304" pitchFamily="18" charset="0"/>
                <a:cs typeface="Times New Roman" panose="02020603050405020304" pitchFamily="18" charset="0"/>
              </a:rPr>
              <a:t>Hle</a:t>
            </a:r>
            <a:r>
              <a:rPr lang="en-US" sz="2000" b="1" dirty="0" smtClean="0">
                <a:solidFill>
                  <a:srgbClr val="002060"/>
                </a:solidFill>
                <a:latin typeface="Times New Roman" panose="02020603050405020304" pitchFamily="18" charset="0"/>
                <a:cs typeface="Times New Roman" panose="02020603050405020304" pitchFamily="18" charset="0"/>
              </a:rPr>
              <a:t> Bee school again if the school is still open.</a:t>
            </a:r>
          </a:p>
          <a:p>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   </a:t>
            </a:r>
          </a:p>
          <a:p>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9557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838200" y="0"/>
            <a:ext cx="10515600" cy="1325563"/>
          </a:xfrm>
        </p:spPr>
        <p:txBody>
          <a:bodyPr/>
          <a:lstStyle/>
          <a:p>
            <a:pPr algn="ctr"/>
            <a:r>
              <a:rPr lang="en-US" b="1" dirty="0" smtClean="0">
                <a:latin typeface="Times New Roman" panose="02020603050405020304" pitchFamily="18" charset="0"/>
                <a:cs typeface="Times New Roman" panose="02020603050405020304" pitchFamily="18" charset="0"/>
              </a:rPr>
              <a:t>Final Outcomes</a:t>
            </a:r>
            <a:endParaRPr lang="en-US" dirty="0"/>
          </a:p>
        </p:txBody>
      </p:sp>
      <p:sp>
        <p:nvSpPr>
          <p:cNvPr id="5" name="Rectangle 4"/>
          <p:cNvSpPr/>
          <p:nvPr/>
        </p:nvSpPr>
        <p:spPr>
          <a:xfrm>
            <a:off x="4574572" y="999450"/>
            <a:ext cx="7617428" cy="6924973"/>
          </a:xfrm>
          <a:prstGeom prst="rect">
            <a:avLst/>
          </a:prstGeom>
        </p:spPr>
        <p:txBody>
          <a:bodyPr wrap="square">
            <a:spAutoFit/>
          </a:bodyPr>
          <a:lstStyle/>
          <a:p>
            <a:pPr algn="ctr">
              <a:lnSpc>
                <a:spcPct val="150000"/>
              </a:lnSpc>
            </a:pPr>
            <a:r>
              <a:rPr lang="en-US" sz="2000" b="1" dirty="0" smtClean="0">
                <a:solidFill>
                  <a:srgbClr val="5B9BD5"/>
                </a:solidFill>
                <a:latin typeface="Times New Roman" panose="02020603050405020304" pitchFamily="18" charset="0"/>
                <a:cs typeface="Times New Roman" panose="02020603050405020304" pitchFamily="18" charset="0"/>
              </a:rPr>
              <a:t>Methodologies</a:t>
            </a:r>
            <a:r>
              <a:rPr lang="en-US" sz="2000" b="1" dirty="0" smtClean="0">
                <a:solidFill>
                  <a:srgbClr val="5B9BD5"/>
                </a:solidFill>
                <a:latin typeface="Times New Roman" panose="02020603050405020304" pitchFamily="18" charset="0"/>
                <a:cs typeface="Times New Roman" panose="02020603050405020304" pitchFamily="18" charset="0"/>
              </a:rPr>
              <a:t>:</a:t>
            </a:r>
          </a:p>
          <a:p>
            <a:pPr>
              <a:lnSpc>
                <a:spcPct val="150000"/>
              </a:lnSpc>
            </a:pP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Rosy is now using variety of methodologies which includes pairs’ work, groups’ work, and individuals work</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and she is focused </a:t>
            </a:r>
            <a:r>
              <a:rPr lang="en-US" b="1" dirty="0">
                <a:latin typeface="Times New Roman" panose="02020603050405020304" pitchFamily="18" charset="0"/>
                <a:cs typeface="Times New Roman" panose="02020603050405020304" pitchFamily="18" charset="0"/>
              </a:rPr>
              <a:t>on </a:t>
            </a:r>
            <a:r>
              <a:rPr lang="en-US" b="1" dirty="0" smtClean="0">
                <a:latin typeface="Times New Roman" panose="02020603050405020304" pitchFamily="18" charset="0"/>
                <a:cs typeface="Times New Roman" panose="02020603050405020304" pitchFamily="18" charset="0"/>
              </a:rPr>
              <a:t>child-centered methods.. </a:t>
            </a:r>
            <a:r>
              <a:rPr lang="en-US" b="1" dirty="0">
                <a:latin typeface="Times New Roman" panose="02020603050405020304" pitchFamily="18" charset="0"/>
                <a:cs typeface="Times New Roman" panose="02020603050405020304" pitchFamily="18" charset="0"/>
              </a:rPr>
              <a:t>All the students are engaged </a:t>
            </a:r>
            <a:r>
              <a:rPr lang="en-US" b="1" dirty="0" smtClean="0">
                <a:latin typeface="Times New Roman" panose="02020603050405020304" pitchFamily="18" charset="0"/>
                <a:cs typeface="Times New Roman" panose="02020603050405020304" pitchFamily="18" charset="0"/>
              </a:rPr>
              <a:t>and there is active learning . She uses </a:t>
            </a:r>
            <a:r>
              <a:rPr lang="en-US" b="1" dirty="0">
                <a:latin typeface="Times New Roman" panose="02020603050405020304" pitchFamily="18" charset="0"/>
                <a:cs typeface="Times New Roman" panose="02020603050405020304" pitchFamily="18" charset="0"/>
              </a:rPr>
              <a:t>visual aids </a:t>
            </a:r>
            <a:r>
              <a:rPr lang="en-US" b="1" dirty="0" smtClean="0">
                <a:latin typeface="Times New Roman" panose="02020603050405020304" pitchFamily="18" charset="0"/>
                <a:cs typeface="Times New Roman" panose="02020603050405020304" pitchFamily="18" charset="0"/>
              </a:rPr>
              <a:t>which includes flashcards, </a:t>
            </a:r>
            <a:r>
              <a:rPr lang="en-US" b="1" dirty="0" err="1" smtClean="0">
                <a:latin typeface="Times New Roman" panose="02020603050405020304" pitchFamily="18" charset="0"/>
                <a:cs typeface="Times New Roman" panose="02020603050405020304" pitchFamily="18" charset="0"/>
              </a:rPr>
              <a:t>wordcards</a:t>
            </a:r>
            <a:r>
              <a:rPr lang="en-US" b="1" dirty="0" smtClean="0">
                <a:latin typeface="Times New Roman" panose="02020603050405020304" pitchFamily="18" charset="0"/>
                <a:cs typeface="Times New Roman" panose="02020603050405020304" pitchFamily="18" charset="0"/>
              </a:rPr>
              <a:t>, flip chart, and picture book effectively.</a:t>
            </a:r>
          </a:p>
          <a:p>
            <a:pPr algn="ctr">
              <a:lnSpc>
                <a:spcPct val="150000"/>
              </a:lnSpc>
            </a:pPr>
            <a:r>
              <a:rPr lang="en-US" sz="2000" b="1" dirty="0" smtClean="0">
                <a:solidFill>
                  <a:schemeClr val="accent1"/>
                </a:solidFill>
                <a:latin typeface="Times New Roman" panose="02020603050405020304" pitchFamily="18" charset="0"/>
                <a:cs typeface="Times New Roman" panose="02020603050405020304" pitchFamily="18" charset="0"/>
              </a:rPr>
              <a:t>Classroom Management: </a:t>
            </a:r>
            <a:endParaRPr lang="en-US" sz="2000" b="1" dirty="0" smtClean="0">
              <a:solidFill>
                <a:schemeClr val="accent1"/>
              </a:solidFill>
              <a:latin typeface="Times New Roman" panose="02020603050405020304" pitchFamily="18" charset="0"/>
              <a:cs typeface="Times New Roman" panose="02020603050405020304" pitchFamily="18" charset="0"/>
            </a:endParaRPr>
          </a:p>
          <a:p>
            <a:pPr>
              <a:lnSpc>
                <a:spcPct val="150000"/>
              </a:lnSpc>
            </a:pPr>
            <a:r>
              <a:rPr lang="en-US" b="1" dirty="0" smtClean="0">
                <a:latin typeface="Times New Roman" panose="02020603050405020304" pitchFamily="18" charset="0"/>
                <a:cs typeface="Times New Roman" panose="02020603050405020304" pitchFamily="18" charset="0"/>
              </a:rPr>
              <a:t>She </a:t>
            </a:r>
            <a:r>
              <a:rPr lang="en-US" b="1" dirty="0" smtClean="0">
                <a:latin typeface="Times New Roman" panose="02020603050405020304" pitchFamily="18" charset="0"/>
                <a:cs typeface="Times New Roman" panose="02020603050405020304" pitchFamily="18" charset="0"/>
              </a:rPr>
              <a:t>prepares lesson plans for her teaching and she can accomplish lesson objectives. S</a:t>
            </a:r>
            <a:r>
              <a:rPr lang="en-US" sz="2000" b="1" dirty="0" smtClean="0">
                <a:latin typeface="Times New Roman" panose="02020603050405020304" pitchFamily="18" charset="0"/>
                <a:cs typeface="Times New Roman" panose="02020603050405020304" pitchFamily="18" charset="0"/>
              </a:rPr>
              <a:t>he </a:t>
            </a:r>
            <a:r>
              <a:rPr lang="en-US" sz="2000" b="1" dirty="0">
                <a:latin typeface="Times New Roman" panose="02020603050405020304" pitchFamily="18" charset="0"/>
                <a:cs typeface="Times New Roman" panose="02020603050405020304" pitchFamily="18" charset="0"/>
              </a:rPr>
              <a:t>is very strong in </a:t>
            </a:r>
            <a:r>
              <a:rPr lang="en-US" sz="2000" b="1" dirty="0" smtClean="0">
                <a:latin typeface="Times New Roman" panose="02020603050405020304" pitchFamily="18" charset="0"/>
                <a:cs typeface="Times New Roman" panose="02020603050405020304" pitchFamily="18" charset="0"/>
              </a:rPr>
              <a:t>classroom </a:t>
            </a:r>
            <a:r>
              <a:rPr lang="en-US" sz="2000" b="1" dirty="0">
                <a:latin typeface="Times New Roman" panose="02020603050405020304" pitchFamily="18" charset="0"/>
                <a:cs typeface="Times New Roman" panose="02020603050405020304" pitchFamily="18" charset="0"/>
              </a:rPr>
              <a:t>management</a:t>
            </a:r>
            <a:r>
              <a:rPr lang="en-US" sz="2000" b="1" dirty="0" smtClean="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and supports </a:t>
            </a:r>
            <a:r>
              <a:rPr lang="en-US" sz="2000" b="1" dirty="0">
                <a:latin typeface="Times New Roman" panose="02020603050405020304" pitchFamily="18" charset="0"/>
                <a:cs typeface="Times New Roman" panose="02020603050405020304" pitchFamily="18" charset="0"/>
              </a:rPr>
              <a:t>her students </a:t>
            </a:r>
            <a:r>
              <a:rPr lang="en-US" sz="2000" b="1" dirty="0" smtClean="0">
                <a:latin typeface="Times New Roman" panose="02020603050405020304" pitchFamily="18" charset="0"/>
                <a:cs typeface="Times New Roman" panose="02020603050405020304" pitchFamily="18" charset="0"/>
              </a:rPr>
              <a:t>by creating a </a:t>
            </a:r>
            <a:r>
              <a:rPr lang="en-US" sz="2000" b="1" dirty="0">
                <a:latin typeface="Times New Roman" panose="02020603050405020304" pitchFamily="18" charset="0"/>
                <a:cs typeface="Times New Roman" panose="02020603050405020304" pitchFamily="18" charset="0"/>
              </a:rPr>
              <a:t>positive classroom </a:t>
            </a:r>
            <a:r>
              <a:rPr lang="en-US" sz="2000" b="1" dirty="0" smtClean="0">
                <a:latin typeface="Times New Roman" panose="02020603050405020304" pitchFamily="18" charset="0"/>
                <a:cs typeface="Times New Roman" panose="02020603050405020304" pitchFamily="18" charset="0"/>
              </a:rPr>
              <a:t>environment</a:t>
            </a:r>
            <a:r>
              <a:rPr lang="en-US" sz="2000" b="1" dirty="0">
                <a:latin typeface="Times New Roman" panose="02020603050405020304" pitchFamily="18" charset="0"/>
                <a:cs typeface="Times New Roman" panose="02020603050405020304" pitchFamily="18" charset="0"/>
              </a:rPr>
              <a:t>.</a:t>
            </a:r>
            <a:endParaRPr lang="en-US" sz="2000" dirty="0"/>
          </a:p>
          <a:p>
            <a:pPr>
              <a:lnSpc>
                <a:spcPct val="150000"/>
              </a:lnSpc>
            </a:pPr>
            <a:r>
              <a:rPr lang="en-US" sz="2000" b="1" dirty="0">
                <a:latin typeface="Times New Roman" panose="02020603050405020304" pitchFamily="18" charset="0"/>
                <a:cs typeface="Times New Roman" panose="02020603050405020304" pitchFamily="18" charset="0"/>
              </a:rPr>
              <a:t>She does her best in the teaching. Yes, she is a good teacher for the students.</a:t>
            </a:r>
          </a:p>
          <a:p>
            <a:pPr>
              <a:lnSpc>
                <a:spcPct val="150000"/>
              </a:lnSpc>
            </a:pPr>
            <a:endParaRPr lang="en-US" sz="2000" b="1" dirty="0" smtClean="0">
              <a:solidFill>
                <a:srgbClr val="002060"/>
              </a:solidFill>
              <a:latin typeface="Times New Roman" panose="02020603050405020304" pitchFamily="18" charset="0"/>
              <a:cs typeface="Times New Roman" panose="02020603050405020304" pitchFamily="18" charset="0"/>
            </a:endParaRPr>
          </a:p>
          <a:p>
            <a:pPr>
              <a:lnSpc>
                <a:spcPct val="200000"/>
              </a:lnSpc>
            </a:pPr>
            <a:r>
              <a:rPr lang="en-US" b="1" dirty="0" smtClean="0">
                <a:latin typeface="Times New Roman" panose="02020603050405020304" pitchFamily="18" charset="0"/>
                <a:cs typeface="Times New Roman" panose="02020603050405020304" pitchFamily="18" charset="0"/>
              </a:rPr>
              <a:t>	           </a:t>
            </a:r>
          </a:p>
          <a:p>
            <a:pPr>
              <a:lnSpc>
                <a:spcPct val="200000"/>
              </a:lnSpc>
            </a:pPr>
            <a:r>
              <a:rPr lang="en-US" b="1" dirty="0" smtClean="0">
                <a:latin typeface="Times New Roman" panose="02020603050405020304" pitchFamily="18" charset="0"/>
                <a:cs typeface="Times New Roman" panose="02020603050405020304" pitchFamily="18" charset="0"/>
              </a:rPr>
              <a:t>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35" y="1202769"/>
            <a:ext cx="4108853" cy="3081640"/>
          </a:xfrm>
          <a:prstGeom prst="rect">
            <a:avLst/>
          </a:prstGeom>
          <a:ln w="57150">
            <a:solidFill>
              <a:schemeClr val="accent4">
                <a:lumMod val="60000"/>
                <a:lumOff val="40000"/>
              </a:schemeClr>
            </a:solidFill>
          </a:ln>
          <a:effectLst>
            <a:reflection blurRad="6350" stA="50000" endA="275" endPos="40000" dist="101600" dir="5400000" sy="-100000" algn="bl" rotWithShape="0"/>
          </a:effectLst>
        </p:spPr>
      </p:pic>
    </p:spTree>
    <p:extLst>
      <p:ext uri="{BB962C8B-B14F-4D97-AF65-F5344CB8AC3E}">
        <p14:creationId xmlns:p14="http://schemas.microsoft.com/office/powerpoint/2010/main" val="1410138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40641" y="0"/>
            <a:ext cx="4986570" cy="6858000"/>
          </a:xfrm>
          <a:prstGeom prst="rect">
            <a:avLst/>
          </a:prstGeom>
        </p:spPr>
      </p:pic>
      <p:sp>
        <p:nvSpPr>
          <p:cNvPr id="7" name="TextBox 6"/>
          <p:cNvSpPr txBox="1"/>
          <p:nvPr/>
        </p:nvSpPr>
        <p:spPr>
          <a:xfrm>
            <a:off x="458633" y="482088"/>
            <a:ext cx="3927782" cy="1938992"/>
          </a:xfrm>
          <a:prstGeom prst="rect">
            <a:avLst/>
          </a:prstGeom>
          <a:noFill/>
        </p:spPr>
        <p:txBody>
          <a:bodyPr wrap="square" rtlCol="0">
            <a:spAutoFit/>
          </a:bodyPr>
          <a:lstStyle/>
          <a:p>
            <a:r>
              <a:rPr lang="en-US" sz="4000" dirty="0" smtClean="0"/>
              <a:t>Disclosure Form for </a:t>
            </a:r>
            <a:r>
              <a:rPr lang="en-US" sz="4000" dirty="0" err="1" smtClean="0"/>
              <a:t>Naw</a:t>
            </a:r>
            <a:r>
              <a:rPr lang="en-US" sz="4000" dirty="0" smtClean="0"/>
              <a:t> Rosy </a:t>
            </a:r>
            <a:r>
              <a:rPr lang="en-US" sz="4000" dirty="0" err="1" smtClean="0"/>
              <a:t>Kyaw</a:t>
            </a:r>
            <a:endParaRPr lang="en-US" sz="4000" dirty="0"/>
          </a:p>
        </p:txBody>
      </p:sp>
    </p:spTree>
    <p:extLst>
      <p:ext uri="{BB962C8B-B14F-4D97-AF65-F5344CB8AC3E}">
        <p14:creationId xmlns:p14="http://schemas.microsoft.com/office/powerpoint/2010/main" val="591167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1" y="0"/>
            <a:ext cx="12192000" cy="1325563"/>
          </a:xfrm>
        </p:spPr>
        <p:txBody>
          <a:bodyPr/>
          <a:lstStyle/>
          <a:p>
            <a:pPr algn="ctr"/>
            <a:r>
              <a:rPr lang="en-US" b="1" dirty="0" smtClean="0">
                <a:latin typeface="Times New Roman" panose="02020603050405020304" pitchFamily="18" charset="0"/>
                <a:cs typeface="Times New Roman" panose="02020603050405020304" pitchFamily="18" charset="0"/>
              </a:rPr>
              <a:t>At the beginning</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traditional classroom teaching </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211" y="1333180"/>
            <a:ext cx="3465216" cy="2598912"/>
          </a:xfrm>
          <a:prstGeom prst="rect">
            <a:avLst/>
          </a:prstGeom>
          <a:ln w="190500" cap="sq">
            <a:solidFill>
              <a:schemeClr val="accent1">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94" y="4013667"/>
            <a:ext cx="3593926" cy="2695445"/>
          </a:xfrm>
          <a:prstGeom prst="rect">
            <a:avLst/>
          </a:prstGeom>
          <a:ln w="190500" cap="sq">
            <a:solidFill>
              <a:schemeClr val="accent1">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1297" y="4084217"/>
            <a:ext cx="3572862" cy="2679647"/>
          </a:xfrm>
          <a:prstGeom prst="rect">
            <a:avLst/>
          </a:prstGeom>
          <a:ln w="190500" cap="sq">
            <a:solidFill>
              <a:schemeClr val="accent1">
                <a:lumMod val="40000"/>
                <a:lumOff val="6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p:cNvSpPr/>
          <p:nvPr/>
        </p:nvSpPr>
        <p:spPr>
          <a:xfrm>
            <a:off x="329274" y="981028"/>
            <a:ext cx="3598508" cy="2977739"/>
          </a:xfrm>
          <a:prstGeom prst="rect">
            <a:avLst/>
          </a:prstGeom>
        </p:spPr>
        <p:txBody>
          <a:bodyPr wrap="square">
            <a:spAutoFit/>
          </a:bodyPr>
          <a:lstStyle/>
          <a:p>
            <a:pPr marL="285750" indent="-285750">
              <a:lnSpc>
                <a:spcPct val="150000"/>
              </a:lnSpc>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Rosy teaches science to a Grade three class about “Heat”</a:t>
            </a:r>
          </a:p>
          <a:p>
            <a:pPr marL="285750" indent="-285750">
              <a:lnSpc>
                <a:spcPct val="150000"/>
              </a:lnSpc>
              <a:buFont typeface="Arial" panose="020B0604020202020204" pitchFamily="34" charset="0"/>
              <a:buChar char="•"/>
            </a:pP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She writes questions and answers on the white board.</a:t>
            </a:r>
          </a:p>
          <a:p>
            <a:pPr marL="285750" indent="-285750">
              <a:lnSpc>
                <a:spcPct val="150000"/>
              </a:lnSpc>
              <a:buFont typeface="Arial" panose="020B0604020202020204" pitchFamily="34" charset="0"/>
              <a:buChar char="•"/>
            </a:pPr>
            <a:r>
              <a:rPr lang="en-US" b="1" dirty="0">
                <a:solidFill>
                  <a:srgbClr val="002060"/>
                </a:solidFill>
                <a:latin typeface="Times New Roman" panose="02020603050405020304" pitchFamily="18" charset="0"/>
                <a:cs typeface="Times New Roman" panose="02020603050405020304" pitchFamily="18" charset="0"/>
              </a:rPr>
              <a:t>Afterwards, students copy the answers </a:t>
            </a:r>
            <a:r>
              <a:rPr lang="en-US" b="1" dirty="0" smtClean="0">
                <a:solidFill>
                  <a:srgbClr val="002060"/>
                </a:solidFill>
                <a:latin typeface="Times New Roman" panose="02020603050405020304" pitchFamily="18" charset="0"/>
                <a:cs typeface="Times New Roman" panose="02020603050405020304" pitchFamily="18" charset="0"/>
              </a:rPr>
              <a:t>from </a:t>
            </a:r>
            <a:r>
              <a:rPr lang="en-US" b="1" dirty="0">
                <a:solidFill>
                  <a:srgbClr val="002060"/>
                </a:solidFill>
                <a:latin typeface="Times New Roman" panose="02020603050405020304" pitchFamily="18" charset="0"/>
                <a:cs typeface="Times New Roman" panose="02020603050405020304" pitchFamily="18" charset="0"/>
              </a:rPr>
              <a:t>the board.</a:t>
            </a:r>
          </a:p>
          <a:p>
            <a:pPr marL="285750" indent="-285750">
              <a:lnSpc>
                <a:spcPct val="150000"/>
              </a:lnSpc>
              <a:buFont typeface="Arial" panose="020B0604020202020204" pitchFamily="34" charset="0"/>
              <a:buChar char="•"/>
            </a:pPr>
            <a:endParaRPr lang="en-US" b="1" dirty="0" smtClean="0">
              <a:latin typeface="Times New Roman" panose="02020603050405020304" pitchFamily="18" charset="0"/>
              <a:cs typeface="Times New Roman" panose="02020603050405020304" pitchFamily="18" charset="0"/>
            </a:endParaRPr>
          </a:p>
        </p:txBody>
      </p:sp>
      <p:sp>
        <p:nvSpPr>
          <p:cNvPr id="9" name="Rectangle 8"/>
          <p:cNvSpPr/>
          <p:nvPr/>
        </p:nvSpPr>
        <p:spPr>
          <a:xfrm>
            <a:off x="4584721" y="4244706"/>
            <a:ext cx="3232755" cy="2031325"/>
          </a:xfrm>
          <a:prstGeom prst="rect">
            <a:avLst/>
          </a:prstGeom>
        </p:spPr>
        <p:txBody>
          <a:bodyPr wrap="square">
            <a:spAutoFit/>
          </a:bodyPr>
          <a:lstStyle/>
          <a:p>
            <a:pPr marL="285750" indent="-285750">
              <a:lnSpc>
                <a:spcPct val="150000"/>
              </a:lnSpc>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Rosy tries to explain “what is movement?”</a:t>
            </a:r>
          </a:p>
          <a:p>
            <a:pPr marL="285750" indent="-285750">
              <a:lnSpc>
                <a:spcPct val="150000"/>
              </a:lnSpc>
              <a:buFont typeface="Arial" panose="020B0604020202020204" pitchFamily="34" charset="0"/>
              <a:buChar char="•"/>
            </a:pPr>
            <a:r>
              <a:rPr lang="en-US" b="1" dirty="0">
                <a:solidFill>
                  <a:srgbClr val="002060"/>
                </a:solidFill>
                <a:latin typeface="Times New Roman" panose="02020603050405020304" pitchFamily="18" charset="0"/>
                <a:cs typeface="Times New Roman" panose="02020603050405020304" pitchFamily="18" charset="0"/>
              </a:rPr>
              <a:t>T</a:t>
            </a:r>
            <a:r>
              <a:rPr lang="en-US" b="1" dirty="0" smtClean="0">
                <a:solidFill>
                  <a:srgbClr val="002060"/>
                </a:solidFill>
                <a:latin typeface="Times New Roman" panose="02020603050405020304" pitchFamily="18" charset="0"/>
                <a:cs typeface="Times New Roman" panose="02020603050405020304" pitchFamily="18" charset="0"/>
              </a:rPr>
              <a:t>he students listen carefully and copy into their books.</a:t>
            </a:r>
          </a:p>
          <a:p>
            <a:endParaRPr lang="en-US" b="1" dirty="0">
              <a:latin typeface="Times New Roman" panose="02020603050405020304" pitchFamily="18" charset="0"/>
              <a:cs typeface="Times New Roman" panose="02020603050405020304" pitchFamily="18" charset="0"/>
            </a:endParaRPr>
          </a:p>
        </p:txBody>
      </p:sp>
      <p:sp>
        <p:nvSpPr>
          <p:cNvPr id="12" name="Rectangle 11"/>
          <p:cNvSpPr/>
          <p:nvPr/>
        </p:nvSpPr>
        <p:spPr>
          <a:xfrm>
            <a:off x="8280180" y="1027124"/>
            <a:ext cx="3572862" cy="2977739"/>
          </a:xfrm>
          <a:prstGeom prst="rect">
            <a:avLst/>
          </a:prstGeom>
        </p:spPr>
        <p:txBody>
          <a:bodyPr wrap="square">
            <a:spAutoFit/>
          </a:bodyPr>
          <a:lstStyle/>
          <a:p>
            <a:pPr marL="285750" indent="-285750">
              <a:lnSpc>
                <a:spcPct val="150000"/>
              </a:lnSpc>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There are no teaching activities in the class.</a:t>
            </a:r>
          </a:p>
          <a:p>
            <a:pPr marL="285750" indent="-285750">
              <a:lnSpc>
                <a:spcPct val="150000"/>
              </a:lnSpc>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Children copy and memorise the information.</a:t>
            </a:r>
          </a:p>
          <a:p>
            <a:pPr marL="285750" indent="-285750">
              <a:lnSpc>
                <a:spcPct val="150000"/>
              </a:lnSpc>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The class is quiet and well-behaved. The children do as they are told.</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80673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p:txBody>
          <a:bodyPr/>
          <a:lstStyle/>
          <a:p>
            <a:pPr algn="ctr"/>
            <a:r>
              <a:rPr lang="en-US" b="1" dirty="0" smtClean="0">
                <a:latin typeface="Times New Roman" panose="02020603050405020304" pitchFamily="18" charset="0"/>
                <a:cs typeface="Times New Roman" panose="02020603050405020304" pitchFamily="18" charset="0"/>
              </a:rPr>
              <a:t>Feedback – how to move forward</a:t>
            </a:r>
            <a:endParaRPr 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1390760" y="1871147"/>
            <a:ext cx="3974165" cy="1200329"/>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Strong Points</a:t>
            </a:r>
          </a:p>
          <a:p>
            <a:pPr marL="285750" indent="-285750">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 Moving around the classroom.</a:t>
            </a:r>
          </a:p>
          <a:p>
            <a:pPr marL="285750" indent="-285750">
              <a:buFont typeface="Arial" panose="020B0604020202020204" pitchFamily="34" charset="0"/>
              <a:buChar char="•"/>
            </a:pP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Having eye-contact and loud voice</a:t>
            </a:r>
          </a:p>
          <a:p>
            <a:pPr marL="285750" indent="-285750">
              <a:buFont typeface="Arial" panose="020B0604020202020204" pitchFamily="34" charset="0"/>
              <a:buChar char="•"/>
            </a:pPr>
            <a:r>
              <a:rPr lang="en-US" b="1" dirty="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Has self confidence.</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914778" y="1788839"/>
            <a:ext cx="4344943" cy="2423741"/>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Areas to develop</a:t>
            </a:r>
          </a:p>
          <a:p>
            <a:pPr marL="285750" indent="-285750">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Needs to apply </a:t>
            </a:r>
            <a:r>
              <a:rPr lang="en-US" b="1" dirty="0">
                <a:solidFill>
                  <a:srgbClr val="002060"/>
                </a:solidFill>
                <a:latin typeface="Times New Roman" panose="02020603050405020304" pitchFamily="18" charset="0"/>
                <a:cs typeface="Times New Roman" panose="02020603050405020304" pitchFamily="18" charset="0"/>
              </a:rPr>
              <a:t>c</a:t>
            </a:r>
            <a:r>
              <a:rPr lang="en-US" b="1" dirty="0" smtClean="0">
                <a:solidFill>
                  <a:srgbClr val="002060"/>
                </a:solidFill>
                <a:latin typeface="Times New Roman" panose="02020603050405020304" pitchFamily="18" charset="0"/>
                <a:cs typeface="Times New Roman" panose="02020603050405020304" pitchFamily="18" charset="0"/>
              </a:rPr>
              <a:t>hild-centered teaching. </a:t>
            </a:r>
          </a:p>
          <a:p>
            <a:pPr marL="285750" indent="-285750">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Needs </a:t>
            </a:r>
            <a:r>
              <a:rPr lang="en-US" b="1" dirty="0">
                <a:solidFill>
                  <a:srgbClr val="002060"/>
                </a:solidFill>
                <a:latin typeface="Times New Roman" panose="02020603050405020304" pitchFamily="18" charset="0"/>
                <a:cs typeface="Times New Roman" panose="02020603050405020304" pitchFamily="18" charset="0"/>
              </a:rPr>
              <a:t>to use activities or games </a:t>
            </a:r>
            <a:r>
              <a:rPr lang="en-US" b="1" dirty="0" smtClean="0">
                <a:solidFill>
                  <a:srgbClr val="002060"/>
                </a:solidFill>
                <a:latin typeface="Times New Roman" panose="02020603050405020304" pitchFamily="18" charset="0"/>
                <a:cs typeface="Times New Roman" panose="02020603050405020304" pitchFamily="18" charset="0"/>
              </a:rPr>
              <a:t>to engage more students in the lesson.</a:t>
            </a:r>
          </a:p>
          <a:p>
            <a:pPr marL="285750" indent="-285750">
              <a:buFont typeface="Arial" panose="020B0604020202020204" pitchFamily="34" charset="0"/>
              <a:buChar char="•"/>
            </a:pPr>
            <a:r>
              <a:rPr lang="en-US" b="1" dirty="0">
                <a:solidFill>
                  <a:srgbClr val="002060"/>
                </a:solidFill>
                <a:latin typeface="Times New Roman" panose="02020603050405020304" pitchFamily="18" charset="0"/>
                <a:cs typeface="Times New Roman" panose="02020603050405020304" pitchFamily="18" charset="0"/>
              </a:rPr>
              <a:t>Lack of time management and classroom management skills.</a:t>
            </a:r>
          </a:p>
          <a:p>
            <a:pPr marL="285750" indent="-285750">
              <a:buFont typeface="Arial" panose="020B0604020202020204" pitchFamily="34" charset="0"/>
              <a:buChar char="•"/>
            </a:pPr>
            <a:endParaRPr lang="en-US" b="1" dirty="0" smtClean="0">
              <a:solidFill>
                <a:srgbClr val="002060"/>
              </a:solidFill>
              <a:latin typeface="Times New Roman" panose="02020603050405020304" pitchFamily="18" charset="0"/>
              <a:cs typeface="Times New Roman" panose="02020603050405020304" pitchFamily="18" charset="0"/>
            </a:endParaRPr>
          </a:p>
          <a:p>
            <a:pPr>
              <a:lnSpc>
                <a:spcPct val="150000"/>
              </a:lnSpc>
            </a:pP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
        <p:nvSpPr>
          <p:cNvPr id="7" name="Rectangle 6"/>
          <p:cNvSpPr/>
          <p:nvPr/>
        </p:nvSpPr>
        <p:spPr>
          <a:xfrm>
            <a:off x="2493083" y="4316741"/>
            <a:ext cx="6099648" cy="2285241"/>
          </a:xfrm>
          <a:prstGeom prst="rect">
            <a:avLst/>
          </a:prstGeom>
        </p:spPr>
        <p:txBody>
          <a:bodyPr wrap="square">
            <a:spAutoFit/>
          </a:bodyPr>
          <a:lstStyle/>
          <a:p>
            <a:pPr algn="ctr">
              <a:lnSpc>
                <a:spcPct val="150000"/>
              </a:lnSpc>
            </a:pPr>
            <a:r>
              <a:rPr lang="en-US" b="1" dirty="0" smtClean="0">
                <a:latin typeface="Times New Roman" panose="02020603050405020304" pitchFamily="18" charset="0"/>
                <a:cs typeface="Times New Roman" panose="02020603050405020304" pitchFamily="18" charset="0"/>
              </a:rPr>
              <a:t>Challenges</a:t>
            </a:r>
          </a:p>
          <a:p>
            <a:pPr marL="285750" indent="-285750">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She has had no teacher training and relies on her own experience of school as a pupil.</a:t>
            </a:r>
          </a:p>
          <a:p>
            <a:pPr marL="285750" indent="-285750">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She is teaching large classes.</a:t>
            </a:r>
          </a:p>
          <a:p>
            <a:pPr marL="285750" indent="-285750">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School is in danger of closing and so motivation is low.</a:t>
            </a:r>
          </a:p>
          <a:p>
            <a:pPr marL="285750" indent="-285750">
              <a:buFont typeface="Arial" panose="020B0604020202020204" pitchFamily="34" charset="0"/>
              <a:buChar char="•"/>
            </a:pPr>
            <a:r>
              <a:rPr lang="en-US" b="1" dirty="0" smtClean="0">
                <a:solidFill>
                  <a:srgbClr val="002060"/>
                </a:solidFill>
                <a:latin typeface="Times New Roman" panose="02020603050405020304" pitchFamily="18" charset="0"/>
                <a:cs typeface="Times New Roman" panose="02020603050405020304" pitchFamily="18" charset="0"/>
              </a:rPr>
              <a:t>It is hard for her to engage all the students.</a:t>
            </a:r>
          </a:p>
          <a:p>
            <a:pPr marL="285750" indent="-285750">
              <a:lnSpc>
                <a:spcPct val="150000"/>
              </a:lnSpc>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4144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0"/>
            <a:ext cx="12192001" cy="685800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0533" y="3092420"/>
            <a:ext cx="4938570" cy="3703927"/>
          </a:xfrm>
          <a:prstGeom prst="rect">
            <a:avLst/>
          </a:prstGeom>
          <a:ln w="76200">
            <a:solidFill>
              <a:srgbClr val="7030A0"/>
            </a:solidFill>
          </a:ln>
        </p:spPr>
      </p:pic>
      <p:sp>
        <p:nvSpPr>
          <p:cNvPr id="2" name="Title 1"/>
          <p:cNvSpPr>
            <a:spLocks noGrp="1"/>
          </p:cNvSpPr>
          <p:nvPr>
            <p:ph type="title"/>
          </p:nvPr>
        </p:nvSpPr>
        <p:spPr>
          <a:xfrm>
            <a:off x="838199" y="-162681"/>
            <a:ext cx="10515600" cy="1209166"/>
          </a:xfrm>
        </p:spPr>
        <p:txBody>
          <a:bodyPr/>
          <a:lstStyle/>
          <a:p>
            <a:pPr algn="ctr"/>
            <a:r>
              <a:rPr lang="en-US" b="1" dirty="0" smtClean="0">
                <a:latin typeface="Times New Roman" panose="02020603050405020304" pitchFamily="18" charset="0"/>
                <a:cs typeface="Times New Roman" panose="02020603050405020304" pitchFamily="18" charset="0"/>
              </a:rPr>
              <a:t>Introducing activities into the classroom </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5390" y="889286"/>
            <a:ext cx="4458680" cy="3344009"/>
          </a:xfrm>
          <a:prstGeom prst="rect">
            <a:avLst/>
          </a:prstGeom>
          <a:ln w="76200">
            <a:solidFill>
              <a:srgbClr val="7030A0"/>
            </a:solidFill>
          </a:ln>
        </p:spPr>
      </p:pic>
      <p:sp>
        <p:nvSpPr>
          <p:cNvPr id="6" name="Rectangle 5"/>
          <p:cNvSpPr/>
          <p:nvPr/>
        </p:nvSpPr>
        <p:spPr>
          <a:xfrm>
            <a:off x="411593" y="615937"/>
            <a:ext cx="6432625" cy="6155530"/>
          </a:xfrm>
          <a:prstGeom prst="rect">
            <a:avLst/>
          </a:prstGeom>
        </p:spPr>
        <p:txBody>
          <a:bodyPr wrap="square">
            <a:spAutoFit/>
          </a:bodyPr>
          <a:lstStyle/>
          <a:p>
            <a:pPr algn="ctr">
              <a:lnSpc>
                <a:spcPct val="150000"/>
              </a:lnSpc>
            </a:pPr>
            <a:r>
              <a:rPr lang="en-US" sz="2400" b="1" dirty="0" smtClean="0">
                <a:solidFill>
                  <a:srgbClr val="0070C0"/>
                </a:solidFill>
                <a:latin typeface="Times New Roman" panose="02020603050405020304" pitchFamily="18" charset="0"/>
                <a:cs typeface="Times New Roman" panose="02020603050405020304" pitchFamily="18" charset="0"/>
              </a:rPr>
              <a:t>Teaching ‘Movement’</a:t>
            </a:r>
          </a:p>
          <a:p>
            <a:pPr marL="285750" indent="-285750">
              <a:lnSpc>
                <a:spcPct val="150000"/>
              </a:lnSpc>
              <a:buFont typeface="Wingdings" panose="05000000000000000000" pitchFamily="2" charset="2"/>
              <a:buChar char="q"/>
            </a:pP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These pictures illustrate  some immediate differences. She uses games and activities from the workshop, asking students to make a circle and pass the ball around. When she says stop, students who get the ball have to call out one type of “Movement”</a:t>
            </a:r>
          </a:p>
          <a:p>
            <a:pPr marL="285750" indent="-285750">
              <a:lnSpc>
                <a:spcPct val="150000"/>
              </a:lnSpc>
              <a:buFont typeface="Wingdings" panose="05000000000000000000" pitchFamily="2" charset="2"/>
              <a:buChar char="q"/>
            </a:pPr>
            <a:r>
              <a:rPr lang="en-US" sz="2400" dirty="0">
                <a:solidFill>
                  <a:schemeClr val="accent5">
                    <a:lumMod val="50000"/>
                  </a:schemeClr>
                </a:solidFill>
                <a:latin typeface="Times New Roman" panose="02020603050405020304" pitchFamily="18" charset="0"/>
                <a:cs typeface="Times New Roman" panose="02020603050405020304" pitchFamily="18" charset="0"/>
              </a:rPr>
              <a:t> S</a:t>
            </a:r>
            <a:r>
              <a:rPr lang="en-US" sz="2400" dirty="0" smtClean="0">
                <a:solidFill>
                  <a:schemeClr val="accent5">
                    <a:lumMod val="50000"/>
                  </a:schemeClr>
                </a:solidFill>
                <a:latin typeface="Times New Roman" panose="02020603050405020304" pitchFamily="18" charset="0"/>
                <a:cs typeface="Times New Roman" panose="02020603050405020304" pitchFamily="18" charset="0"/>
              </a:rPr>
              <a:t>tudents are engaged in the activities. Actually, everyone is encouraged to think for themselves. They are ready to speak up with one of the types of “Movement” before it’s their  turn.</a:t>
            </a:r>
          </a:p>
        </p:txBody>
      </p:sp>
    </p:spTree>
    <p:extLst>
      <p:ext uri="{BB962C8B-B14F-4D97-AF65-F5344CB8AC3E}">
        <p14:creationId xmlns:p14="http://schemas.microsoft.com/office/powerpoint/2010/main" val="4348759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50" y="-2306"/>
            <a:ext cx="12192000" cy="6858000"/>
          </a:xfrm>
        </p:spPr>
      </p:pic>
      <p:pic>
        <p:nvPicPr>
          <p:cNvPr id="6" name="Picture 5"/>
          <p:cNvPicPr>
            <a:picLocks noChangeAspect="1"/>
          </p:cNvPicPr>
          <p:nvPr/>
        </p:nvPicPr>
        <p:blipFill>
          <a:blip r:embed="rId3"/>
          <a:stretch>
            <a:fillRect/>
          </a:stretch>
        </p:blipFill>
        <p:spPr>
          <a:xfrm>
            <a:off x="8153158" y="4134046"/>
            <a:ext cx="3729131" cy="2723954"/>
          </a:xfrm>
          <a:prstGeom prst="rect">
            <a:avLst/>
          </a:prstGeom>
          <a:ln w="76200">
            <a:solidFill>
              <a:schemeClr val="accent1"/>
            </a:solidFill>
          </a:ln>
        </p:spPr>
      </p:pic>
      <p:pic>
        <p:nvPicPr>
          <p:cNvPr id="7" name="Picture 6"/>
          <p:cNvPicPr>
            <a:picLocks noChangeAspect="1"/>
          </p:cNvPicPr>
          <p:nvPr/>
        </p:nvPicPr>
        <p:blipFill>
          <a:blip r:embed="rId4"/>
          <a:stretch>
            <a:fillRect/>
          </a:stretch>
        </p:blipFill>
        <p:spPr>
          <a:xfrm>
            <a:off x="8083720" y="130154"/>
            <a:ext cx="3630657" cy="2685316"/>
          </a:xfrm>
          <a:prstGeom prst="rect">
            <a:avLst/>
          </a:prstGeom>
          <a:ln w="76200">
            <a:solidFill>
              <a:schemeClr val="accent1"/>
            </a:solidFill>
          </a:ln>
        </p:spPr>
      </p:pic>
      <p:sp>
        <p:nvSpPr>
          <p:cNvPr id="2" name="Title 1"/>
          <p:cNvSpPr>
            <a:spLocks noGrp="1"/>
          </p:cNvSpPr>
          <p:nvPr>
            <p:ph type="title"/>
          </p:nvPr>
        </p:nvSpPr>
        <p:spPr>
          <a:xfrm>
            <a:off x="4270468" y="365126"/>
            <a:ext cx="3647951" cy="1415526"/>
          </a:xfrm>
        </p:spPr>
        <p:txBody>
          <a:bodyPr>
            <a:normAutofit/>
          </a:bodyPr>
          <a:lstStyle/>
          <a:p>
            <a:pPr algn="ctr"/>
            <a:r>
              <a:rPr lang="en-US" sz="28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First steps towards the Circle of Teaching</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222024" y="130154"/>
            <a:ext cx="3926164" cy="2840982"/>
          </a:xfrm>
          <a:prstGeom prst="rect">
            <a:avLst/>
          </a:prstGeom>
          <a:ln>
            <a:solidFill>
              <a:srgbClr val="002060"/>
            </a:solidFill>
          </a:ln>
        </p:spPr>
      </p:pic>
      <p:pic>
        <p:nvPicPr>
          <p:cNvPr id="4" name="Picture 3"/>
          <p:cNvPicPr>
            <a:picLocks noChangeAspect="1"/>
          </p:cNvPicPr>
          <p:nvPr/>
        </p:nvPicPr>
        <p:blipFill>
          <a:blip r:embed="rId6"/>
          <a:stretch>
            <a:fillRect/>
          </a:stretch>
        </p:blipFill>
        <p:spPr>
          <a:xfrm>
            <a:off x="361395" y="4251584"/>
            <a:ext cx="3795986" cy="2488878"/>
          </a:xfrm>
          <a:prstGeom prst="rect">
            <a:avLst/>
          </a:prstGeom>
          <a:ln w="76200">
            <a:solidFill>
              <a:schemeClr val="accent1"/>
            </a:solidFill>
          </a:ln>
        </p:spPr>
      </p:pic>
      <p:pic>
        <p:nvPicPr>
          <p:cNvPr id="5" name="Picture 4"/>
          <p:cNvPicPr>
            <a:picLocks noChangeAspect="1"/>
          </p:cNvPicPr>
          <p:nvPr/>
        </p:nvPicPr>
        <p:blipFill>
          <a:blip r:embed="rId7"/>
          <a:stretch>
            <a:fillRect/>
          </a:stretch>
        </p:blipFill>
        <p:spPr>
          <a:xfrm>
            <a:off x="4325545" y="2218752"/>
            <a:ext cx="3590010" cy="2789828"/>
          </a:xfrm>
          <a:prstGeom prst="rect">
            <a:avLst/>
          </a:prstGeom>
          <a:ln w="76200">
            <a:solidFill>
              <a:schemeClr val="accent1"/>
            </a:solidFill>
          </a:ln>
        </p:spPr>
      </p:pic>
      <p:sp>
        <p:nvSpPr>
          <p:cNvPr id="21" name="Rectangle 20"/>
          <p:cNvSpPr/>
          <p:nvPr/>
        </p:nvSpPr>
        <p:spPr>
          <a:xfrm>
            <a:off x="222024" y="2960030"/>
            <a:ext cx="4028154" cy="338554"/>
          </a:xfrm>
          <a:prstGeom prst="rect">
            <a:avLst/>
          </a:prstGeom>
        </p:spPr>
        <p:txBody>
          <a:bodyPr wrap="none">
            <a:spAutoFit/>
          </a:bodyPr>
          <a:lstStyle/>
          <a:p>
            <a:r>
              <a:rPr lang="en-US" sz="1600" b="1" dirty="0" smtClean="0">
                <a:solidFill>
                  <a:srgbClr val="002060"/>
                </a:solidFill>
                <a:latin typeface="Times New Roman" panose="02020603050405020304" pitchFamily="18" charset="0"/>
                <a:cs typeface="Times New Roman" panose="02020603050405020304" pitchFamily="18" charset="0"/>
              </a:rPr>
              <a:t>Students are doing the actions of Movement</a:t>
            </a:r>
            <a:endParaRPr lang="en-US" sz="1600" dirty="0"/>
          </a:p>
        </p:txBody>
      </p:sp>
      <p:sp>
        <p:nvSpPr>
          <p:cNvPr id="22" name="Rectangle 21"/>
          <p:cNvSpPr/>
          <p:nvPr/>
        </p:nvSpPr>
        <p:spPr>
          <a:xfrm>
            <a:off x="210960" y="3768921"/>
            <a:ext cx="3719160" cy="338554"/>
          </a:xfrm>
          <a:prstGeom prst="rect">
            <a:avLst/>
          </a:prstGeom>
        </p:spPr>
        <p:txBody>
          <a:bodyPr wrap="none">
            <a:spAutoFit/>
          </a:bodyPr>
          <a:lstStyle/>
          <a:p>
            <a:r>
              <a:rPr lang="en-US" sz="1600" b="1" dirty="0" smtClean="0">
                <a:solidFill>
                  <a:srgbClr val="002060"/>
                </a:solidFill>
                <a:latin typeface="Times New Roman" panose="02020603050405020304" pitchFamily="18" charset="0"/>
                <a:cs typeface="Times New Roman" panose="02020603050405020304" pitchFamily="18" charset="0"/>
              </a:rPr>
              <a:t>Teacher is asking who know the answers</a:t>
            </a:r>
            <a:endParaRPr lang="en-US" sz="1600" dirty="0"/>
          </a:p>
        </p:txBody>
      </p:sp>
      <p:sp>
        <p:nvSpPr>
          <p:cNvPr id="23" name="Rectangle 22"/>
          <p:cNvSpPr/>
          <p:nvPr/>
        </p:nvSpPr>
        <p:spPr>
          <a:xfrm>
            <a:off x="4328329" y="5209550"/>
            <a:ext cx="4112286" cy="338554"/>
          </a:xfrm>
          <a:prstGeom prst="rect">
            <a:avLst/>
          </a:prstGeom>
        </p:spPr>
        <p:txBody>
          <a:bodyPr wrap="square">
            <a:spAutoFit/>
          </a:bodyPr>
          <a:lstStyle/>
          <a:p>
            <a:r>
              <a:rPr lang="en-US" sz="1600" b="1" dirty="0" smtClean="0">
                <a:solidFill>
                  <a:srgbClr val="002060"/>
                </a:solidFill>
                <a:latin typeface="Times New Roman" panose="02020603050405020304" pitchFamily="18" charset="0"/>
                <a:cs typeface="Times New Roman" panose="02020603050405020304" pitchFamily="18" charset="0"/>
              </a:rPr>
              <a:t>Teacher ask her to read out the answers</a:t>
            </a:r>
            <a:endParaRPr lang="en-US" sz="1600" dirty="0"/>
          </a:p>
        </p:txBody>
      </p:sp>
      <p:sp>
        <p:nvSpPr>
          <p:cNvPr id="24" name="Rectangle 23"/>
          <p:cNvSpPr/>
          <p:nvPr/>
        </p:nvSpPr>
        <p:spPr>
          <a:xfrm>
            <a:off x="8092676" y="3562984"/>
            <a:ext cx="3863758" cy="584776"/>
          </a:xfrm>
          <a:prstGeom prst="rect">
            <a:avLst/>
          </a:prstGeom>
        </p:spPr>
        <p:txBody>
          <a:bodyPr wrap="none">
            <a:spAutoFit/>
          </a:bodyPr>
          <a:lstStyle/>
          <a:p>
            <a:r>
              <a:rPr lang="en-US" sz="1600" b="1" dirty="0" smtClean="0">
                <a:solidFill>
                  <a:srgbClr val="002060"/>
                </a:solidFill>
                <a:latin typeface="Times New Roman" panose="02020603050405020304" pitchFamily="18" charset="0"/>
                <a:cs typeface="Times New Roman" panose="02020603050405020304" pitchFamily="18" charset="0"/>
              </a:rPr>
              <a:t>Teacher takes the children’s answers and </a:t>
            </a:r>
          </a:p>
          <a:p>
            <a:r>
              <a:rPr lang="en-US" sz="1600" b="1" dirty="0" smtClean="0">
                <a:solidFill>
                  <a:srgbClr val="002060"/>
                </a:solidFill>
                <a:latin typeface="Times New Roman" panose="02020603050405020304" pitchFamily="18" charset="0"/>
                <a:cs typeface="Times New Roman" panose="02020603050405020304" pitchFamily="18" charset="0"/>
              </a:rPr>
              <a:t>writes down correct answers on the board</a:t>
            </a:r>
            <a:endParaRPr lang="en-US" sz="1600" dirty="0"/>
          </a:p>
        </p:txBody>
      </p:sp>
      <p:sp>
        <p:nvSpPr>
          <p:cNvPr id="25" name="Rectangle 24"/>
          <p:cNvSpPr/>
          <p:nvPr/>
        </p:nvSpPr>
        <p:spPr>
          <a:xfrm>
            <a:off x="8440615" y="2908932"/>
            <a:ext cx="3249608" cy="584776"/>
          </a:xfrm>
          <a:prstGeom prst="rect">
            <a:avLst/>
          </a:prstGeom>
        </p:spPr>
        <p:txBody>
          <a:bodyPr wrap="none">
            <a:spAutoFit/>
          </a:bodyPr>
          <a:lstStyle/>
          <a:p>
            <a:r>
              <a:rPr lang="en-US" sz="1600" b="1" dirty="0" smtClean="0">
                <a:solidFill>
                  <a:srgbClr val="002060"/>
                </a:solidFill>
                <a:latin typeface="Times New Roman" panose="02020603050405020304" pitchFamily="18" charset="0"/>
                <a:cs typeface="Times New Roman" panose="02020603050405020304" pitchFamily="18" charset="0"/>
              </a:rPr>
              <a:t> Now, all the students can complete </a:t>
            </a:r>
          </a:p>
          <a:p>
            <a:r>
              <a:rPr lang="en-US" sz="1600" b="1" dirty="0" smtClean="0">
                <a:solidFill>
                  <a:srgbClr val="002060"/>
                </a:solidFill>
                <a:latin typeface="Times New Roman" panose="02020603050405020304" pitchFamily="18" charset="0"/>
                <a:cs typeface="Times New Roman" panose="02020603050405020304" pitchFamily="18" charset="0"/>
              </a:rPr>
              <a:t>the task with understanding</a:t>
            </a:r>
            <a:endParaRPr lang="en-US" sz="1600" dirty="0"/>
          </a:p>
        </p:txBody>
      </p:sp>
      <p:sp>
        <p:nvSpPr>
          <p:cNvPr id="9" name="TextBox 8"/>
          <p:cNvSpPr txBox="1"/>
          <p:nvPr/>
        </p:nvSpPr>
        <p:spPr>
          <a:xfrm>
            <a:off x="311259" y="410920"/>
            <a:ext cx="1606094" cy="369332"/>
          </a:xfrm>
          <a:prstGeom prst="rect">
            <a:avLst/>
          </a:prstGeom>
          <a:noFill/>
        </p:spPr>
        <p:txBody>
          <a:bodyPr wrap="square" rtlCol="0">
            <a:spAutoFit/>
          </a:bodyPr>
          <a:lstStyle/>
          <a:p>
            <a:r>
              <a:rPr lang="en-US" dirty="0" smtClean="0"/>
              <a:t>Practice</a:t>
            </a:r>
            <a:endParaRPr lang="en-US" dirty="0"/>
          </a:p>
        </p:txBody>
      </p:sp>
      <p:sp>
        <p:nvSpPr>
          <p:cNvPr id="16" name="TextBox 15"/>
          <p:cNvSpPr txBox="1"/>
          <p:nvPr/>
        </p:nvSpPr>
        <p:spPr>
          <a:xfrm>
            <a:off x="4357316" y="2203107"/>
            <a:ext cx="1606094" cy="369332"/>
          </a:xfrm>
          <a:prstGeom prst="rect">
            <a:avLst/>
          </a:prstGeom>
          <a:noFill/>
        </p:spPr>
        <p:txBody>
          <a:bodyPr wrap="square" rtlCol="0">
            <a:spAutoFit/>
          </a:bodyPr>
          <a:lstStyle/>
          <a:p>
            <a:r>
              <a:rPr lang="en-US" dirty="0" smtClean="0"/>
              <a:t>Checking</a:t>
            </a:r>
            <a:endParaRPr lang="en-US" dirty="0"/>
          </a:p>
        </p:txBody>
      </p:sp>
      <p:sp>
        <p:nvSpPr>
          <p:cNvPr id="18" name="TextBox 17"/>
          <p:cNvSpPr txBox="1"/>
          <p:nvPr/>
        </p:nvSpPr>
        <p:spPr>
          <a:xfrm>
            <a:off x="373043" y="4233164"/>
            <a:ext cx="1606094" cy="369332"/>
          </a:xfrm>
          <a:prstGeom prst="rect">
            <a:avLst/>
          </a:prstGeom>
          <a:noFill/>
        </p:spPr>
        <p:txBody>
          <a:bodyPr wrap="square" rtlCol="0">
            <a:spAutoFit/>
          </a:bodyPr>
          <a:lstStyle/>
          <a:p>
            <a:r>
              <a:rPr lang="en-US" dirty="0" smtClean="0"/>
              <a:t>Checking</a:t>
            </a:r>
            <a:endParaRPr lang="en-US" dirty="0"/>
          </a:p>
        </p:txBody>
      </p:sp>
      <p:sp>
        <p:nvSpPr>
          <p:cNvPr id="20" name="TextBox 19"/>
          <p:cNvSpPr txBox="1"/>
          <p:nvPr/>
        </p:nvSpPr>
        <p:spPr>
          <a:xfrm>
            <a:off x="8182568" y="4185967"/>
            <a:ext cx="1606094" cy="646331"/>
          </a:xfrm>
          <a:prstGeom prst="rect">
            <a:avLst/>
          </a:prstGeom>
          <a:noFill/>
        </p:spPr>
        <p:txBody>
          <a:bodyPr wrap="square" rtlCol="0">
            <a:spAutoFit/>
          </a:bodyPr>
          <a:lstStyle/>
          <a:p>
            <a:r>
              <a:rPr lang="en-US" dirty="0" smtClean="0"/>
              <a:t>Checking answers</a:t>
            </a:r>
            <a:endParaRPr lang="en-US" dirty="0"/>
          </a:p>
        </p:txBody>
      </p:sp>
      <p:sp>
        <p:nvSpPr>
          <p:cNvPr id="26" name="TextBox 25"/>
          <p:cNvSpPr txBox="1"/>
          <p:nvPr/>
        </p:nvSpPr>
        <p:spPr>
          <a:xfrm>
            <a:off x="0" y="0"/>
            <a:ext cx="498014" cy="369332"/>
          </a:xfrm>
          <a:prstGeom prst="rect">
            <a:avLst/>
          </a:prstGeom>
          <a:noFill/>
        </p:spPr>
        <p:txBody>
          <a:bodyPr wrap="square" rtlCol="0">
            <a:spAutoFit/>
          </a:bodyPr>
          <a:lstStyle/>
          <a:p>
            <a:r>
              <a:rPr lang="en-US" dirty="0" smtClean="0"/>
              <a:t>1.</a:t>
            </a:r>
            <a:endParaRPr lang="en-US" dirty="0"/>
          </a:p>
        </p:txBody>
      </p:sp>
      <p:sp>
        <p:nvSpPr>
          <p:cNvPr id="28" name="TextBox 27"/>
          <p:cNvSpPr txBox="1"/>
          <p:nvPr/>
        </p:nvSpPr>
        <p:spPr>
          <a:xfrm>
            <a:off x="7949312" y="3617061"/>
            <a:ext cx="498014" cy="369332"/>
          </a:xfrm>
          <a:prstGeom prst="rect">
            <a:avLst/>
          </a:prstGeom>
          <a:noFill/>
        </p:spPr>
        <p:txBody>
          <a:bodyPr wrap="square" rtlCol="0">
            <a:spAutoFit/>
          </a:bodyPr>
          <a:lstStyle/>
          <a:p>
            <a:r>
              <a:rPr lang="en-US" dirty="0"/>
              <a:t>4</a:t>
            </a:r>
            <a:r>
              <a:rPr lang="en-US" dirty="0" smtClean="0"/>
              <a:t>.</a:t>
            </a:r>
            <a:endParaRPr lang="en-US" dirty="0"/>
          </a:p>
        </p:txBody>
      </p:sp>
      <p:sp>
        <p:nvSpPr>
          <p:cNvPr id="29" name="TextBox 28"/>
          <p:cNvSpPr txBox="1"/>
          <p:nvPr/>
        </p:nvSpPr>
        <p:spPr>
          <a:xfrm>
            <a:off x="7678400" y="120993"/>
            <a:ext cx="498014" cy="369332"/>
          </a:xfrm>
          <a:prstGeom prst="rect">
            <a:avLst/>
          </a:prstGeom>
          <a:noFill/>
        </p:spPr>
        <p:txBody>
          <a:bodyPr wrap="square" rtlCol="0">
            <a:spAutoFit/>
          </a:bodyPr>
          <a:lstStyle/>
          <a:p>
            <a:r>
              <a:rPr lang="en-US" dirty="0"/>
              <a:t>5</a:t>
            </a:r>
            <a:r>
              <a:rPr lang="en-US" dirty="0" smtClean="0"/>
              <a:t>.</a:t>
            </a:r>
            <a:endParaRPr lang="en-US" dirty="0"/>
          </a:p>
        </p:txBody>
      </p:sp>
      <p:sp>
        <p:nvSpPr>
          <p:cNvPr id="30" name="TextBox 29"/>
          <p:cNvSpPr txBox="1"/>
          <p:nvPr/>
        </p:nvSpPr>
        <p:spPr>
          <a:xfrm>
            <a:off x="4232650" y="1854811"/>
            <a:ext cx="498014" cy="369332"/>
          </a:xfrm>
          <a:prstGeom prst="rect">
            <a:avLst/>
          </a:prstGeom>
          <a:noFill/>
        </p:spPr>
        <p:txBody>
          <a:bodyPr wrap="square" rtlCol="0">
            <a:spAutoFit/>
          </a:bodyPr>
          <a:lstStyle/>
          <a:p>
            <a:r>
              <a:rPr lang="en-US" dirty="0"/>
              <a:t>3</a:t>
            </a:r>
            <a:r>
              <a:rPr lang="en-US" dirty="0" smtClean="0"/>
              <a:t>.</a:t>
            </a:r>
            <a:endParaRPr lang="en-US" dirty="0"/>
          </a:p>
        </p:txBody>
      </p:sp>
      <p:sp>
        <p:nvSpPr>
          <p:cNvPr id="31" name="TextBox 30"/>
          <p:cNvSpPr txBox="1"/>
          <p:nvPr/>
        </p:nvSpPr>
        <p:spPr>
          <a:xfrm>
            <a:off x="0" y="4186331"/>
            <a:ext cx="498014" cy="369332"/>
          </a:xfrm>
          <a:prstGeom prst="rect">
            <a:avLst/>
          </a:prstGeom>
          <a:noFill/>
        </p:spPr>
        <p:txBody>
          <a:bodyPr wrap="square" rtlCol="0">
            <a:spAutoFit/>
          </a:bodyPr>
          <a:lstStyle/>
          <a:p>
            <a:r>
              <a:rPr lang="en-US" dirty="0"/>
              <a:t>2</a:t>
            </a:r>
            <a:r>
              <a:rPr lang="en-US" dirty="0" smtClean="0"/>
              <a:t>.</a:t>
            </a:r>
            <a:endParaRPr lang="en-US" dirty="0"/>
          </a:p>
        </p:txBody>
      </p:sp>
    </p:spTree>
    <p:extLst>
      <p:ext uri="{BB962C8B-B14F-4D97-AF65-F5344CB8AC3E}">
        <p14:creationId xmlns:p14="http://schemas.microsoft.com/office/powerpoint/2010/main" val="33721979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31"/>
            <a:ext cx="12192000" cy="6858000"/>
          </a:xfrm>
        </p:spPr>
      </p:pic>
      <p:sp>
        <p:nvSpPr>
          <p:cNvPr id="2" name="Title 1"/>
          <p:cNvSpPr>
            <a:spLocks noGrp="1"/>
          </p:cNvSpPr>
          <p:nvPr>
            <p:ph type="title"/>
          </p:nvPr>
        </p:nvSpPr>
        <p:spPr>
          <a:xfrm>
            <a:off x="950741" y="-113177"/>
            <a:ext cx="10515600" cy="1325563"/>
          </a:xfrm>
        </p:spPr>
        <p:txBody>
          <a:bodyPr/>
          <a:lstStyle/>
          <a:p>
            <a:pPr algn="ctr"/>
            <a:r>
              <a:rPr lang="en-US" b="1" dirty="0" smtClean="0">
                <a:solidFill>
                  <a:schemeClr val="accent1">
                    <a:lumMod val="50000"/>
                  </a:schemeClr>
                </a:solidFill>
                <a:latin typeface="Times New Roman" panose="02020603050405020304" pitchFamily="18" charset="0"/>
                <a:cs typeface="Times New Roman" panose="02020603050405020304" pitchFamily="18" charset="0"/>
              </a:rPr>
              <a:t>Encouraging the use of teaching aids</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806" y="1509115"/>
            <a:ext cx="4389120" cy="3291840"/>
          </a:xfrm>
          <a:prstGeom prst="roundRect">
            <a:avLst>
              <a:gd name="adj" fmla="val 8594"/>
            </a:avLst>
          </a:prstGeom>
          <a:solidFill>
            <a:srgbClr val="FFFFFF">
              <a:shade val="85000"/>
            </a:srgbClr>
          </a:solidFill>
          <a:ln w="57150">
            <a:solidFill>
              <a:schemeClr val="tx2">
                <a:lumMod val="60000"/>
                <a:lumOff val="40000"/>
              </a:schemeClr>
            </a:solidFill>
          </a:ln>
          <a:effectLst>
            <a:reflection blurRad="12700" stA="38000" endPos="28000" dist="5000" dir="5400000" sy="-100000" algn="bl" rotWithShape="0"/>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9854" y="3659920"/>
            <a:ext cx="4304714" cy="3092255"/>
          </a:xfrm>
          <a:prstGeom prst="roundRect">
            <a:avLst>
              <a:gd name="adj" fmla="val 8594"/>
            </a:avLst>
          </a:prstGeom>
          <a:solidFill>
            <a:srgbClr val="FFFFFF">
              <a:shade val="85000"/>
            </a:srgbClr>
          </a:solidFill>
          <a:ln w="57150">
            <a:solidFill>
              <a:schemeClr val="tx2">
                <a:lumMod val="60000"/>
                <a:lumOff val="40000"/>
              </a:schemeClr>
            </a:solidFill>
          </a:ln>
          <a:effectLst>
            <a:reflection blurRad="12700" stA="38000" endPos="28000" dist="5000" dir="5400000" sy="-100000" algn="bl" rotWithShape="0"/>
          </a:effectLst>
        </p:spPr>
      </p:pic>
      <p:sp>
        <p:nvSpPr>
          <p:cNvPr id="16" name="Rectangle 15"/>
          <p:cNvSpPr/>
          <p:nvPr/>
        </p:nvSpPr>
        <p:spPr>
          <a:xfrm>
            <a:off x="226194" y="4776376"/>
            <a:ext cx="4912850" cy="1708160"/>
          </a:xfrm>
          <a:prstGeom prst="rect">
            <a:avLst/>
          </a:prstGeom>
        </p:spPr>
        <p:txBody>
          <a:bodyPr wrap="square">
            <a:spAutoFit/>
          </a:bodyPr>
          <a:lstStyle/>
          <a:p>
            <a:pPr>
              <a:lnSpc>
                <a:spcPct val="200000"/>
              </a:lnSpc>
            </a:pPr>
            <a:r>
              <a:rPr lang="en-US" b="1" dirty="0" smtClean="0">
                <a:latin typeface="Times New Roman" panose="02020603050405020304" pitchFamily="18" charset="0"/>
                <a:cs typeface="Times New Roman" panose="02020603050405020304" pitchFamily="18" charset="0"/>
              </a:rPr>
              <a:t> </a:t>
            </a:r>
            <a:r>
              <a:rPr lang="en-US" b="1" dirty="0" smtClean="0">
                <a:solidFill>
                  <a:srgbClr val="000000"/>
                </a:solidFill>
                <a:latin typeface="Times New Roman" panose="02020603050405020304" pitchFamily="18" charset="0"/>
                <a:cs typeface="Times New Roman" panose="02020603050405020304" pitchFamily="18" charset="0"/>
              </a:rPr>
              <a:t>She uses flip charts as a teaching aid to explain carefully how to read the clock and she explains it step by step.</a:t>
            </a:r>
          </a:p>
        </p:txBody>
      </p:sp>
      <p:sp>
        <p:nvSpPr>
          <p:cNvPr id="17" name="Rectangle 16"/>
          <p:cNvSpPr/>
          <p:nvPr/>
        </p:nvSpPr>
        <p:spPr>
          <a:xfrm>
            <a:off x="5844632" y="775699"/>
            <a:ext cx="5836167" cy="2816156"/>
          </a:xfrm>
          <a:prstGeom prst="rect">
            <a:avLst/>
          </a:prstGeom>
        </p:spPr>
        <p:txBody>
          <a:bodyPr wrap="square">
            <a:spAutoFit/>
          </a:bodyPr>
          <a:lstStyle/>
          <a:p>
            <a:pPr>
              <a:lnSpc>
                <a:spcPct val="200000"/>
              </a:lnSpc>
            </a:pPr>
            <a:r>
              <a:rPr lang="en-US" b="1" dirty="0" smtClean="0">
                <a:solidFill>
                  <a:srgbClr val="002060"/>
                </a:solidFill>
                <a:latin typeface="Times New Roman" panose="02020603050405020304" pitchFamily="18" charset="0"/>
                <a:cs typeface="Times New Roman" panose="02020603050405020304" pitchFamily="18" charset="0"/>
              </a:rPr>
              <a:t>Secondly, she divides the class into four groups.</a:t>
            </a:r>
          </a:p>
          <a:p>
            <a:pPr>
              <a:lnSpc>
                <a:spcPct val="200000"/>
              </a:lnSpc>
            </a:pPr>
            <a:r>
              <a:rPr lang="en-US" b="1" dirty="0">
                <a:solidFill>
                  <a:srgbClr val="002060"/>
                </a:solidFill>
                <a:latin typeface="Times New Roman" panose="02020603050405020304" pitchFamily="18" charset="0"/>
                <a:cs typeface="Times New Roman" panose="02020603050405020304" pitchFamily="18" charset="0"/>
              </a:rPr>
              <a:t>S</a:t>
            </a:r>
            <a:r>
              <a:rPr lang="en-US" b="1" dirty="0" smtClean="0">
                <a:solidFill>
                  <a:srgbClr val="002060"/>
                </a:solidFill>
                <a:latin typeface="Times New Roman" panose="02020603050405020304" pitchFamily="18" charset="0"/>
                <a:cs typeface="Times New Roman" panose="02020603050405020304" pitchFamily="18" charset="0"/>
              </a:rPr>
              <a:t>he gives them clock faces, asking them to work together to complete the times.</a:t>
            </a:r>
          </a:p>
          <a:p>
            <a:pPr>
              <a:lnSpc>
                <a:spcPct val="200000"/>
              </a:lnSpc>
            </a:pPr>
            <a:r>
              <a:rPr lang="en-US" b="1" dirty="0" smtClean="0">
                <a:solidFill>
                  <a:srgbClr val="002060"/>
                </a:solidFill>
                <a:latin typeface="Times New Roman" panose="02020603050405020304" pitchFamily="18" charset="0"/>
                <a:cs typeface="Times New Roman" panose="02020603050405020304" pitchFamily="18" charset="0"/>
              </a:rPr>
              <a:t>She gives clear instructions and the children have to work out the answers themselves.  </a:t>
            </a:r>
            <a:endParaRPr lang="en-US" dirty="0">
              <a:solidFill>
                <a:srgbClr val="002060"/>
              </a:solidFill>
            </a:endParaRPr>
          </a:p>
        </p:txBody>
      </p:sp>
      <p:sp>
        <p:nvSpPr>
          <p:cNvPr id="3" name="TextBox 2"/>
          <p:cNvSpPr txBox="1"/>
          <p:nvPr/>
        </p:nvSpPr>
        <p:spPr>
          <a:xfrm>
            <a:off x="446873" y="1011210"/>
            <a:ext cx="4515774" cy="461665"/>
          </a:xfrm>
          <a:prstGeom prst="rect">
            <a:avLst/>
          </a:prstGeom>
          <a:noFill/>
        </p:spPr>
        <p:txBody>
          <a:bodyPr wrap="square" rtlCol="0">
            <a:spAutoFit/>
          </a:bodyPr>
          <a:lstStyle/>
          <a:p>
            <a:r>
              <a:rPr lang="en-US" sz="2400" b="1" dirty="0" smtClean="0">
                <a:latin typeface="Times New Roman"/>
                <a:cs typeface="Times New Roman"/>
              </a:rPr>
              <a:t>Teaching about  ‘time’ – stage 1</a:t>
            </a:r>
            <a:endParaRPr lang="en-US" sz="2400" b="1" dirty="0">
              <a:latin typeface="Times New Roman"/>
              <a:cs typeface="Times New Roman"/>
            </a:endParaRPr>
          </a:p>
        </p:txBody>
      </p:sp>
    </p:spTree>
    <p:extLst>
      <p:ext uri="{BB962C8B-B14F-4D97-AF65-F5344CB8AC3E}">
        <p14:creationId xmlns:p14="http://schemas.microsoft.com/office/powerpoint/2010/main" val="26583426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725237" y="-225"/>
            <a:ext cx="10515600" cy="967844"/>
          </a:xfrm>
        </p:spPr>
        <p:txBody>
          <a:bodyPr/>
          <a:lstStyle/>
          <a:p>
            <a:r>
              <a:rPr lang="en-US" b="1" dirty="0" smtClean="0">
                <a:latin typeface="Times New Roman" panose="02020603050405020304" pitchFamily="18" charset="0"/>
                <a:cs typeface="Times New Roman" panose="02020603050405020304" pitchFamily="18" charset="0"/>
              </a:rPr>
              <a:t> Introducing group </a:t>
            </a:r>
            <a:r>
              <a:rPr lang="en-US" b="1" dirty="0">
                <a:latin typeface="Times New Roman" panose="02020603050405020304" pitchFamily="18" charset="0"/>
                <a:cs typeface="Times New Roman" panose="02020603050405020304" pitchFamily="18" charset="0"/>
              </a:rPr>
              <a:t>d</a:t>
            </a:r>
            <a:r>
              <a:rPr lang="en-US" b="1" dirty="0" smtClean="0">
                <a:latin typeface="Times New Roman" panose="02020603050405020304" pitchFamily="18" charset="0"/>
                <a:cs typeface="Times New Roman" panose="02020603050405020304" pitchFamily="18" charset="0"/>
              </a:rPr>
              <a:t>iscussion </a:t>
            </a:r>
            <a:endParaRPr lang="en-US"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9992" y="699938"/>
            <a:ext cx="3751504" cy="2813628"/>
          </a:xfrm>
          <a:prstGeom prst="rect">
            <a:avLst/>
          </a:prstGeom>
          <a:ln w="28575">
            <a:solidFill>
              <a:schemeClr val="accent4">
                <a:lumMod val="60000"/>
                <a:lumOff val="40000"/>
              </a:schemeClr>
            </a:solidFill>
          </a:ln>
          <a:effectLst>
            <a:outerShdw blurRad="50800" dist="38100" algn="l" rotWithShape="0">
              <a:prstClr val="black">
                <a:alpha val="40000"/>
              </a:prst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9992" y="3709201"/>
            <a:ext cx="3761979" cy="2821484"/>
          </a:xfrm>
          <a:prstGeom prst="rect">
            <a:avLst/>
          </a:prstGeom>
          <a:ln w="28575">
            <a:solidFill>
              <a:schemeClr val="accent4">
                <a:lumMod val="60000"/>
                <a:lumOff val="40000"/>
              </a:schemeClr>
            </a:solidFill>
          </a:ln>
          <a:effectLst>
            <a:outerShdw blurRad="50800" dist="38100" dir="2700000" algn="tl" rotWithShape="0">
              <a:prstClr val="black">
                <a:alpha val="40000"/>
              </a:prstClr>
            </a:outerShdw>
          </a:effectLst>
        </p:spPr>
      </p:pic>
      <p:sp>
        <p:nvSpPr>
          <p:cNvPr id="3" name="Rectangle 2"/>
          <p:cNvSpPr/>
          <p:nvPr/>
        </p:nvSpPr>
        <p:spPr>
          <a:xfrm>
            <a:off x="174732" y="818958"/>
            <a:ext cx="7877546" cy="2446824"/>
          </a:xfrm>
          <a:prstGeom prst="rect">
            <a:avLst/>
          </a:prstGeom>
        </p:spPr>
        <p:txBody>
          <a:bodyPr wrap="square">
            <a:spAutoFit/>
          </a:bodyPr>
          <a:lstStyle/>
          <a:p>
            <a:pPr marL="285750" indent="-285750">
              <a:lnSpc>
                <a:spcPct val="150000"/>
              </a:lnSpc>
              <a:buFont typeface="Wingdings" panose="05000000000000000000" pitchFamily="2" charset="2"/>
              <a:buChar char="q"/>
            </a:pPr>
            <a:r>
              <a:rPr lang="en-US" dirty="0" smtClean="0">
                <a:solidFill>
                  <a:srgbClr val="002060"/>
                </a:solidFill>
                <a:latin typeface="Times New Roman" panose="02020603050405020304" pitchFamily="18" charset="0"/>
                <a:cs typeface="Times New Roman" panose="02020603050405020304" pitchFamily="18" charset="0"/>
              </a:rPr>
              <a:t>All the students can participate </a:t>
            </a:r>
            <a:r>
              <a:rPr lang="en-US" dirty="0">
                <a:solidFill>
                  <a:srgbClr val="002060"/>
                </a:solidFill>
                <a:latin typeface="Times New Roman" panose="02020603050405020304" pitchFamily="18" charset="0"/>
                <a:cs typeface="Times New Roman" panose="02020603050405020304" pitchFamily="18" charset="0"/>
              </a:rPr>
              <a:t>to complete </a:t>
            </a:r>
            <a:r>
              <a:rPr lang="en-US" dirty="0" smtClean="0">
                <a:solidFill>
                  <a:srgbClr val="002060"/>
                </a:solidFill>
                <a:latin typeface="Times New Roman" panose="02020603050405020304" pitchFamily="18" charset="0"/>
                <a:cs typeface="Times New Roman" panose="02020603050405020304" pitchFamily="18" charset="0"/>
              </a:rPr>
              <a:t>th</a:t>
            </a:r>
            <a:r>
              <a:rPr lang="en-US" dirty="0">
                <a:solidFill>
                  <a:srgbClr val="002060"/>
                </a:solidFill>
                <a:latin typeface="Times New Roman" panose="02020603050405020304" pitchFamily="18" charset="0"/>
                <a:cs typeface="Times New Roman" panose="02020603050405020304" pitchFamily="18" charset="0"/>
              </a:rPr>
              <a:t>e</a:t>
            </a:r>
            <a:r>
              <a:rPr lang="en-US" dirty="0" smtClean="0">
                <a:solidFill>
                  <a:srgbClr val="002060"/>
                </a:solidFill>
                <a:latin typeface="Times New Roman" panose="02020603050405020304" pitchFamily="18" charset="0"/>
                <a:cs typeface="Times New Roman" panose="02020603050405020304" pitchFamily="18" charset="0"/>
              </a:rPr>
              <a:t> task on </a:t>
            </a:r>
            <a:r>
              <a:rPr lang="en-US" dirty="0">
                <a:solidFill>
                  <a:srgbClr val="002060"/>
                </a:solidFill>
                <a:latin typeface="Times New Roman" panose="02020603050405020304" pitchFamily="18" charset="0"/>
                <a:cs typeface="Times New Roman" panose="02020603050405020304" pitchFamily="18" charset="0"/>
              </a:rPr>
              <a:t>their </a:t>
            </a:r>
            <a:r>
              <a:rPr lang="en-US" dirty="0" smtClean="0">
                <a:solidFill>
                  <a:srgbClr val="002060"/>
                </a:solidFill>
                <a:latin typeface="Times New Roman" panose="02020603050405020304" pitchFamily="18" charset="0"/>
                <a:cs typeface="Times New Roman" panose="02020603050405020304" pitchFamily="18" charset="0"/>
              </a:rPr>
              <a:t>clock faces.</a:t>
            </a:r>
            <a:endParaRPr lang="en-US" dirty="0">
              <a:solidFill>
                <a:srgbClr val="002060"/>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q"/>
            </a:pPr>
            <a:r>
              <a:rPr lang="en-US" dirty="0" smtClean="0">
                <a:solidFill>
                  <a:srgbClr val="002060"/>
                </a:solidFill>
                <a:latin typeface="Times New Roman" panose="02020603050405020304" pitchFamily="18" charset="0"/>
                <a:cs typeface="Times New Roman" panose="02020603050405020304" pitchFamily="18" charset="0"/>
              </a:rPr>
              <a:t>The group discussion motivates them to think for themselves. They cooperate, learn from each other and have confidence to speak up. </a:t>
            </a:r>
          </a:p>
          <a:p>
            <a:pPr marL="285750" indent="-285750">
              <a:lnSpc>
                <a:spcPct val="150000"/>
              </a:lnSpc>
              <a:buFont typeface="Wingdings" panose="05000000000000000000" pitchFamily="2" charset="2"/>
              <a:buChar char="q"/>
            </a:pPr>
            <a:r>
              <a:rPr lang="en-US" dirty="0" smtClean="0">
                <a:solidFill>
                  <a:srgbClr val="002060"/>
                </a:solidFill>
                <a:latin typeface="Times New Roman" panose="02020603050405020304" pitchFamily="18" charset="0"/>
                <a:cs typeface="Times New Roman" panose="02020603050405020304" pitchFamily="18" charset="0"/>
              </a:rPr>
              <a:t>After the discussion, each group comes to the front to complete their times on the flip chart. This way is good for the students to develop more self-confidence. </a:t>
            </a:r>
          </a:p>
          <a:p>
            <a:r>
              <a:rPr lang="en-US" dirty="0" smtClean="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986" y="3824108"/>
            <a:ext cx="3631134" cy="2723350"/>
          </a:xfrm>
          <a:prstGeom prst="rect">
            <a:avLst/>
          </a:prstGeom>
          <a:ln w="28575">
            <a:solidFill>
              <a:schemeClr val="accent4">
                <a:lumMod val="60000"/>
                <a:lumOff val="40000"/>
              </a:schemeClr>
            </a:solidFill>
          </a:ln>
          <a:effectLst>
            <a:outerShdw blurRad="50800" dist="38100" dir="13500000" algn="br" rotWithShape="0">
              <a:prstClr val="black">
                <a:alpha val="40000"/>
              </a:prst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481" y="3709201"/>
            <a:ext cx="3927633" cy="2945724"/>
          </a:xfrm>
          <a:prstGeom prst="rect">
            <a:avLst/>
          </a:prstGeom>
          <a:ln w="28575">
            <a:solidFill>
              <a:schemeClr val="accent4">
                <a:lumMod val="60000"/>
                <a:lumOff val="40000"/>
              </a:schemeClr>
            </a:solidFill>
          </a:ln>
          <a:effectLst>
            <a:outerShdw blurRad="76200" dir="13500000" sy="23000" kx="1200000" algn="br" rotWithShape="0">
              <a:prstClr val="black">
                <a:alpha val="20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1090" y="3090840"/>
            <a:ext cx="2026060" cy="1519545"/>
          </a:xfrm>
          <a:prstGeom prst="rect">
            <a:avLst/>
          </a:prstGeom>
          <a:ln>
            <a:solidFill>
              <a:srgbClr val="FFFF00"/>
            </a:solidFill>
          </a:ln>
        </p:spPr>
      </p:pic>
    </p:spTree>
    <p:extLst>
      <p:ext uri="{BB962C8B-B14F-4D97-AF65-F5344CB8AC3E}">
        <p14:creationId xmlns:p14="http://schemas.microsoft.com/office/powerpoint/2010/main" val="248701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451"/>
            <a:ext cx="12236003" cy="6858000"/>
          </a:xfrm>
        </p:spPr>
      </p:pic>
      <p:sp>
        <p:nvSpPr>
          <p:cNvPr id="2" name="Title 1"/>
          <p:cNvSpPr>
            <a:spLocks noGrp="1"/>
          </p:cNvSpPr>
          <p:nvPr>
            <p:ph type="title"/>
          </p:nvPr>
        </p:nvSpPr>
        <p:spPr>
          <a:xfrm>
            <a:off x="860200" y="-156425"/>
            <a:ext cx="10515600" cy="1325563"/>
          </a:xfrm>
        </p:spPr>
        <p:txBody>
          <a:bodyPr/>
          <a:lstStyle/>
          <a:p>
            <a:pPr algn="ctr"/>
            <a:r>
              <a:rPr lang="en-US" b="1" dirty="0" smtClean="0">
                <a:latin typeface="Times New Roman" panose="02020603050405020304" pitchFamily="18" charset="0"/>
                <a:cs typeface="Times New Roman" panose="02020603050405020304" pitchFamily="18" charset="0"/>
              </a:rPr>
              <a:t>Active and fun ways to practice ‘time’</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44" y="1169138"/>
            <a:ext cx="3756455" cy="2817341"/>
          </a:xfrm>
          <a:prstGeom prst="rect">
            <a:avLst/>
          </a:prstGeom>
          <a:ln w="57150">
            <a:solidFill>
              <a:schemeClr val="accent4">
                <a:lumMod val="40000"/>
                <a:lumOff val="60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7302" y="1175317"/>
            <a:ext cx="3756455" cy="2817341"/>
          </a:xfrm>
          <a:prstGeom prst="rect">
            <a:avLst/>
          </a:prstGeom>
          <a:ln w="57150">
            <a:solidFill>
              <a:schemeClr val="accent4">
                <a:lumMod val="40000"/>
                <a:lumOff val="60000"/>
              </a:schemeClr>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9773" y="1169138"/>
            <a:ext cx="3756455" cy="2817341"/>
          </a:xfrm>
          <a:prstGeom prst="rect">
            <a:avLst/>
          </a:prstGeom>
          <a:ln w="57150">
            <a:solidFill>
              <a:schemeClr val="accent4">
                <a:lumMod val="40000"/>
                <a:lumOff val="60000"/>
              </a:schemeClr>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9773" y="4189527"/>
            <a:ext cx="3756455" cy="2668472"/>
          </a:xfrm>
          <a:prstGeom prst="rect">
            <a:avLst/>
          </a:prstGeom>
          <a:ln w="57150">
            <a:solidFill>
              <a:schemeClr val="accent4">
                <a:lumMod val="40000"/>
                <a:lumOff val="60000"/>
              </a:schemeClr>
            </a:solidFill>
          </a:ln>
        </p:spPr>
      </p:pic>
      <p:sp>
        <p:nvSpPr>
          <p:cNvPr id="9" name="Rectangle 8"/>
          <p:cNvSpPr/>
          <p:nvPr/>
        </p:nvSpPr>
        <p:spPr>
          <a:xfrm>
            <a:off x="128367" y="4131838"/>
            <a:ext cx="3793501" cy="2308324"/>
          </a:xfrm>
          <a:prstGeom prst="rect">
            <a:avLst/>
          </a:prstGeom>
        </p:spPr>
        <p:txBody>
          <a:bodyPr wrap="square">
            <a:spAutoFit/>
          </a:bodyPr>
          <a:lstStyle/>
          <a:p>
            <a:pPr marL="342900" indent="-342900">
              <a:buFont typeface="+mj-lt"/>
              <a:buAutoNum type="arabicPeriod"/>
            </a:pPr>
            <a:r>
              <a:rPr lang="en-US" dirty="0" smtClean="0">
                <a:latin typeface="Times New Roman" panose="02020603050405020304" pitchFamily="18" charset="0"/>
                <a:cs typeface="Times New Roman" panose="02020603050405020304" pitchFamily="18" charset="0"/>
              </a:rPr>
              <a:t>The teacher is acting as a clock and shows the time, then students guess the time.</a:t>
            </a:r>
          </a:p>
          <a:p>
            <a:pPr marL="342900" indent="-342900">
              <a:buFont typeface="+mj-lt"/>
              <a:buAutoNum type="arabicPeriod"/>
            </a:pPr>
            <a:r>
              <a:rPr lang="en-US" dirty="0" smtClean="0">
                <a:latin typeface="Times New Roman" panose="02020603050405020304" pitchFamily="18" charset="0"/>
                <a:cs typeface="Times New Roman" panose="02020603050405020304" pitchFamily="18" charset="0"/>
              </a:rPr>
              <a:t>Afterwards, teacher ask them to pair up. One is a clock and one tells the time. All the students can participate in the activities and have a chance to speak up</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p:txBody>
      </p:sp>
      <p:sp>
        <p:nvSpPr>
          <p:cNvPr id="10" name="Rectangle 9"/>
          <p:cNvSpPr/>
          <p:nvPr/>
        </p:nvSpPr>
        <p:spPr>
          <a:xfrm>
            <a:off x="8378501" y="4268959"/>
            <a:ext cx="3643496" cy="1754327"/>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3. Teacher looks up </a:t>
            </a:r>
            <a:r>
              <a:rPr lang="en-US" dirty="0">
                <a:latin typeface="Times New Roman" panose="02020603050405020304" pitchFamily="18" charset="0"/>
                <a:cs typeface="Times New Roman" panose="02020603050405020304" pitchFamily="18" charset="0"/>
              </a:rPr>
              <a:t>and goes around the </a:t>
            </a:r>
            <a:r>
              <a:rPr lang="en-US" dirty="0" smtClean="0">
                <a:latin typeface="Times New Roman" panose="02020603050405020304" pitchFamily="18" charset="0"/>
                <a:cs typeface="Times New Roman" panose="02020603050405020304" pitchFamily="18" charset="0"/>
              </a:rPr>
              <a:t>class</a:t>
            </a:r>
            <a:r>
              <a:rPr lang="en-US" dirty="0">
                <a:latin typeface="Times New Roman" panose="02020603050405020304" pitchFamily="18" charset="0"/>
                <a:cs typeface="Times New Roman" panose="02020603050405020304" pitchFamily="18" charset="0"/>
              </a:rPr>
              <a:t>, then </a:t>
            </a:r>
            <a:r>
              <a:rPr lang="en-US" dirty="0" smtClean="0">
                <a:latin typeface="Times New Roman" panose="02020603050405020304" pitchFamily="18" charset="0"/>
                <a:cs typeface="Times New Roman" panose="02020603050405020304" pitchFamily="18" charset="0"/>
              </a:rPr>
              <a:t>monitors </a:t>
            </a:r>
            <a:r>
              <a:rPr lang="en-US" dirty="0">
                <a:latin typeface="Times New Roman" panose="02020603050405020304" pitchFamily="18" charset="0"/>
                <a:cs typeface="Times New Roman" panose="02020603050405020304" pitchFamily="18" charset="0"/>
              </a:rPr>
              <a:t>the students.</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4. All the students are enjoying the activities, it seems that they are happy and learning has become fun.</a:t>
            </a:r>
            <a:endParaRPr lang="en-US" dirty="0"/>
          </a:p>
        </p:txBody>
      </p:sp>
      <p:sp>
        <p:nvSpPr>
          <p:cNvPr id="5" name="TextBox 4"/>
          <p:cNvSpPr txBox="1"/>
          <p:nvPr/>
        </p:nvSpPr>
        <p:spPr>
          <a:xfrm>
            <a:off x="117598" y="764286"/>
            <a:ext cx="540952" cy="461665"/>
          </a:xfrm>
          <a:prstGeom prst="rect">
            <a:avLst/>
          </a:prstGeom>
          <a:noFill/>
          <a:ln>
            <a:solidFill>
              <a:schemeClr val="tx1"/>
            </a:solidFill>
          </a:ln>
        </p:spPr>
        <p:txBody>
          <a:bodyPr wrap="square" rtlCol="0">
            <a:spAutoFit/>
          </a:bodyPr>
          <a:lstStyle/>
          <a:p>
            <a:r>
              <a:rPr lang="en-US" sz="2400" b="1" dirty="0" smtClean="0"/>
              <a:t> 1</a:t>
            </a:r>
            <a:endParaRPr lang="en-US" sz="2400" b="1" dirty="0"/>
          </a:p>
        </p:txBody>
      </p:sp>
      <p:sp>
        <p:nvSpPr>
          <p:cNvPr id="11" name="TextBox 10"/>
          <p:cNvSpPr txBox="1"/>
          <p:nvPr/>
        </p:nvSpPr>
        <p:spPr>
          <a:xfrm>
            <a:off x="4080181" y="4138447"/>
            <a:ext cx="540952" cy="461665"/>
          </a:xfrm>
          <a:prstGeom prst="rect">
            <a:avLst/>
          </a:prstGeom>
          <a:noFill/>
          <a:ln>
            <a:solidFill>
              <a:schemeClr val="tx1"/>
            </a:solidFill>
          </a:ln>
        </p:spPr>
        <p:txBody>
          <a:bodyPr wrap="square" rtlCol="0">
            <a:spAutoFit/>
          </a:bodyPr>
          <a:lstStyle/>
          <a:p>
            <a:r>
              <a:rPr lang="en-US" sz="2400" b="1" dirty="0" smtClean="0"/>
              <a:t> 4</a:t>
            </a:r>
            <a:endParaRPr lang="en-US" sz="2400" b="1" dirty="0"/>
          </a:p>
        </p:txBody>
      </p:sp>
      <p:sp>
        <p:nvSpPr>
          <p:cNvPr id="12" name="TextBox 11"/>
          <p:cNvSpPr txBox="1"/>
          <p:nvPr/>
        </p:nvSpPr>
        <p:spPr>
          <a:xfrm>
            <a:off x="8219163" y="998536"/>
            <a:ext cx="540952" cy="461665"/>
          </a:xfrm>
          <a:prstGeom prst="rect">
            <a:avLst/>
          </a:prstGeom>
          <a:noFill/>
          <a:ln>
            <a:solidFill>
              <a:schemeClr val="tx1"/>
            </a:solidFill>
          </a:ln>
        </p:spPr>
        <p:txBody>
          <a:bodyPr wrap="square" rtlCol="0">
            <a:spAutoFit/>
          </a:bodyPr>
          <a:lstStyle/>
          <a:p>
            <a:r>
              <a:rPr lang="en-US" sz="2400" b="1" dirty="0" smtClean="0"/>
              <a:t> 3</a:t>
            </a:r>
            <a:endParaRPr lang="en-US" sz="2400" b="1" dirty="0"/>
          </a:p>
        </p:txBody>
      </p:sp>
      <p:sp>
        <p:nvSpPr>
          <p:cNvPr id="13" name="TextBox 12"/>
          <p:cNvSpPr txBox="1"/>
          <p:nvPr/>
        </p:nvSpPr>
        <p:spPr>
          <a:xfrm>
            <a:off x="4102746" y="904013"/>
            <a:ext cx="540952" cy="461665"/>
          </a:xfrm>
          <a:prstGeom prst="rect">
            <a:avLst/>
          </a:prstGeom>
          <a:noFill/>
          <a:ln>
            <a:solidFill>
              <a:schemeClr val="tx1"/>
            </a:solidFill>
          </a:ln>
        </p:spPr>
        <p:txBody>
          <a:bodyPr wrap="square" rtlCol="0">
            <a:spAutoFit/>
          </a:bodyPr>
          <a:lstStyle/>
          <a:p>
            <a:r>
              <a:rPr lang="en-US" sz="2400" b="1" dirty="0" smtClean="0"/>
              <a:t> 2</a:t>
            </a:r>
            <a:endParaRPr lang="en-US" sz="2400" b="1" dirty="0"/>
          </a:p>
        </p:txBody>
      </p:sp>
    </p:spTree>
    <p:extLst>
      <p:ext uri="{BB962C8B-B14F-4D97-AF65-F5344CB8AC3E}">
        <p14:creationId xmlns:p14="http://schemas.microsoft.com/office/powerpoint/2010/main" val="2248810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3517</TotalTime>
  <Words>1829</Words>
  <Application>Microsoft Macintosh PowerPoint</Application>
  <PresentationFormat>Custom</PresentationFormat>
  <Paragraphs>174</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Hle Bee Primary School</vt:lpstr>
      <vt:lpstr>Naw Rosy Kyaw</vt:lpstr>
      <vt:lpstr>At the beginning – traditional classroom teaching </vt:lpstr>
      <vt:lpstr>Feedback – how to move forward</vt:lpstr>
      <vt:lpstr>Introducing activities into the classroom </vt:lpstr>
      <vt:lpstr>First steps towards the Circle of Teaching</vt:lpstr>
      <vt:lpstr>Encouraging the use of teaching aids</vt:lpstr>
      <vt:lpstr> Introducing group discussion </vt:lpstr>
      <vt:lpstr>Active and fun ways to practice ‘time’</vt:lpstr>
      <vt:lpstr>Building relationships and engaging children</vt:lpstr>
      <vt:lpstr>Encouraging lessons to be well planned </vt:lpstr>
      <vt:lpstr>Developing the teaching stages</vt:lpstr>
      <vt:lpstr>Developing the teaching stages</vt:lpstr>
      <vt:lpstr>Developing the teaching stages</vt:lpstr>
      <vt:lpstr>Using formative assessment ….</vt:lpstr>
      <vt:lpstr> ….. and checking what they know.</vt:lpstr>
      <vt:lpstr>Introducing different methodologies</vt:lpstr>
      <vt:lpstr>PowerPoint Presentation</vt:lpstr>
      <vt:lpstr>Introducing new methodologies: Checking by questioning</vt:lpstr>
      <vt:lpstr>Final Outcomes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Nay</dc:creator>
  <cp:lastModifiedBy>Machian HD</cp:lastModifiedBy>
  <cp:revision>355</cp:revision>
  <dcterms:created xsi:type="dcterms:W3CDTF">2018-01-24T04:57:04Z</dcterms:created>
  <dcterms:modified xsi:type="dcterms:W3CDTF">2018-03-13T02:35:35Z</dcterms:modified>
</cp:coreProperties>
</file>